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8" r:id="rId2"/>
    <p:sldId id="552" r:id="rId3"/>
    <p:sldId id="553" r:id="rId4"/>
    <p:sldId id="539" r:id="rId5"/>
    <p:sldId id="534" r:id="rId6"/>
    <p:sldId id="554" r:id="rId7"/>
    <p:sldId id="555" r:id="rId8"/>
    <p:sldId id="556" r:id="rId9"/>
    <p:sldId id="557" r:id="rId10"/>
    <p:sldId id="567" r:id="rId11"/>
    <p:sldId id="558" r:id="rId12"/>
    <p:sldId id="559" r:id="rId13"/>
    <p:sldId id="568" r:id="rId14"/>
    <p:sldId id="569" r:id="rId15"/>
    <p:sldId id="570" r:id="rId16"/>
    <p:sldId id="571" r:id="rId17"/>
    <p:sldId id="572" r:id="rId18"/>
    <p:sldId id="532" r:id="rId19"/>
    <p:sldId id="533" r:id="rId20"/>
    <p:sldId id="535" r:id="rId21"/>
    <p:sldId id="540" r:id="rId22"/>
    <p:sldId id="541" r:id="rId23"/>
  </p:sldIdLst>
  <p:sldSz cx="9144000" cy="6858000" type="screen4x3"/>
  <p:notesSz cx="6858000" cy="9144000"/>
  <p:defaultTextStyle>
    <a:defPPr>
      <a:defRPr lang="zh-CN"/>
    </a:defPPr>
    <a:lvl1pPr algn="l" rtl="0" fontAlgn="base">
      <a:spcBef>
        <a:spcPct val="0"/>
      </a:spcBef>
      <a:spcAft>
        <a:spcPct val="0"/>
      </a:spcAft>
      <a:defRPr sz="10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10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10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10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10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0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0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0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0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4" autoAdjust="0"/>
    <p:restoredTop sz="94658" autoAdjust="0"/>
  </p:normalViewPr>
  <p:slideViewPr>
    <p:cSldViewPr>
      <p:cViewPr varScale="1">
        <p:scale>
          <a:sx n="112" d="100"/>
          <a:sy n="112" d="100"/>
        </p:scale>
        <p:origin x="151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C76D28A0-100B-104C-8C64-72A15C913A2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5" name="Rectangle 3">
            <a:extLst>
              <a:ext uri="{FF2B5EF4-FFF2-40B4-BE49-F238E27FC236}">
                <a16:creationId xmlns:a16="http://schemas.microsoft.com/office/drawing/2014/main" id="{EA672E4D-B65B-924E-9E8E-C26F79EFA936}"/>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25604" name="Rectangle 4">
            <a:extLst>
              <a:ext uri="{FF2B5EF4-FFF2-40B4-BE49-F238E27FC236}">
                <a16:creationId xmlns:a16="http://schemas.microsoft.com/office/drawing/2014/main" id="{1A031000-A7CC-DA48-9BAE-54023AB5210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7" name="Rectangle 5">
            <a:extLst>
              <a:ext uri="{FF2B5EF4-FFF2-40B4-BE49-F238E27FC236}">
                <a16:creationId xmlns:a16="http://schemas.microsoft.com/office/drawing/2014/main" id="{ED62DC91-396C-3F42-BD1D-BB012D519CB5}"/>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478" name="Rectangle 6">
            <a:extLst>
              <a:ext uri="{FF2B5EF4-FFF2-40B4-BE49-F238E27FC236}">
                <a16:creationId xmlns:a16="http://schemas.microsoft.com/office/drawing/2014/main" id="{7C432B42-1592-184F-846D-39FE618CEF80}"/>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105479" name="Rectangle 7">
            <a:extLst>
              <a:ext uri="{FF2B5EF4-FFF2-40B4-BE49-F238E27FC236}">
                <a16:creationId xmlns:a16="http://schemas.microsoft.com/office/drawing/2014/main" id="{6B3E8183-82AB-694E-AFFD-0FD66AD73EC1}"/>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15FA78F-F10C-C843-9162-B2C9CFF549C5}"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A59893EB-BCE0-7A4B-971F-9766F958B28E}"/>
              </a:ext>
            </a:extLst>
          </p:cNvPr>
          <p:cNvSpPr>
            <a:spLocks noGrp="1" noRot="1" noChangeAspect="1" noTextEdit="1"/>
          </p:cNvSpPr>
          <p:nvPr>
            <p:ph type="sldImg"/>
          </p:nvPr>
        </p:nvSpPr>
        <p:spPr>
          <a:ln/>
        </p:spPr>
      </p:sp>
      <p:sp>
        <p:nvSpPr>
          <p:cNvPr id="26627" name="备注占位符 2">
            <a:extLst>
              <a:ext uri="{FF2B5EF4-FFF2-40B4-BE49-F238E27FC236}">
                <a16:creationId xmlns:a16="http://schemas.microsoft.com/office/drawing/2014/main" id="{7CF50AD2-1298-4444-88F6-6FAE92D9D5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628" name="灯片编号占位符 3">
            <a:extLst>
              <a:ext uri="{FF2B5EF4-FFF2-40B4-BE49-F238E27FC236}">
                <a16:creationId xmlns:a16="http://schemas.microsoft.com/office/drawing/2014/main" id="{09278F19-9DD0-AC4E-BD40-62D6AE2DAB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310D3149-9EE9-E04A-897F-AD3E6D888AFE}" type="slidenum">
              <a:rPr lang="zh-CN" altLang="en-US"/>
              <a:pPr eaLnBrk="1" hangingPunct="1">
                <a:spcBef>
                  <a:spcPct val="0"/>
                </a:spcBef>
              </a:pPr>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F5F88181-3C87-244D-B054-FABA593BF1EE}"/>
              </a:ext>
            </a:extLst>
          </p:cNvPr>
          <p:cNvSpPr>
            <a:spLocks noGrp="1" noRot="1" noChangeAspect="1" noTextEdit="1"/>
          </p:cNvSpPr>
          <p:nvPr>
            <p:ph type="sldImg"/>
          </p:nvPr>
        </p:nvSpPr>
        <p:spPr>
          <a:ln/>
        </p:spPr>
      </p:sp>
      <p:sp>
        <p:nvSpPr>
          <p:cNvPr id="27651" name="备注占位符 2">
            <a:extLst>
              <a:ext uri="{FF2B5EF4-FFF2-40B4-BE49-F238E27FC236}">
                <a16:creationId xmlns:a16="http://schemas.microsoft.com/office/drawing/2014/main" id="{4364B4D8-44AF-734E-BEE6-C6A99BC7B2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652" name="灯片编号占位符 3">
            <a:extLst>
              <a:ext uri="{FF2B5EF4-FFF2-40B4-BE49-F238E27FC236}">
                <a16:creationId xmlns:a16="http://schemas.microsoft.com/office/drawing/2014/main" id="{6B32BDDD-290A-F94E-8976-6425AD6888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EB9E17-E337-4D46-B32C-738B0BD9763D}" type="slidenum">
              <a:rPr lang="zh-CN" altLang="en-US"/>
              <a:pPr eaLnBrk="1" hangingPunct="1">
                <a:spcBef>
                  <a:spcPct val="0"/>
                </a:spcBef>
              </a:pPr>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757016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4187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44949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8129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033316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99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0166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78313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43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896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58160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a:extLst>
              <a:ext uri="{FF2B5EF4-FFF2-40B4-BE49-F238E27FC236}">
                <a16:creationId xmlns:a16="http://schemas.microsoft.com/office/drawing/2014/main" id="{8BC46400-A267-F14D-9545-53B6F9EC0640}"/>
              </a:ext>
            </a:extLst>
          </p:cNvPr>
          <p:cNvSpPr>
            <a:spLocks noChangeArrowheads="1"/>
          </p:cNvSpPr>
          <p:nvPr userDrawn="1"/>
        </p:nvSpPr>
        <p:spPr bwMode="auto">
          <a:xfrm>
            <a:off x="3203575" y="0"/>
            <a:ext cx="5940425" cy="4762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a:solidFill>
                  <a:schemeClr val="tx1"/>
                </a:solidFill>
                <a:latin typeface="Arial" charset="0"/>
                <a:ea typeface="宋体" pitchFamily="2" charset="-122"/>
              </a:defRPr>
            </a:lvl1pPr>
            <a:lvl2pPr marL="742950" indent="-285750" eaLnBrk="0" hangingPunct="0">
              <a:defRPr sz="1000">
                <a:solidFill>
                  <a:schemeClr val="tx1"/>
                </a:solidFill>
                <a:latin typeface="Arial" charset="0"/>
                <a:ea typeface="宋体" pitchFamily="2" charset="-122"/>
              </a:defRPr>
            </a:lvl2pPr>
            <a:lvl3pPr marL="1143000" indent="-228600" eaLnBrk="0" hangingPunct="0">
              <a:defRPr sz="1000">
                <a:solidFill>
                  <a:schemeClr val="tx1"/>
                </a:solidFill>
                <a:latin typeface="Arial" charset="0"/>
                <a:ea typeface="宋体" pitchFamily="2" charset="-122"/>
              </a:defRPr>
            </a:lvl3pPr>
            <a:lvl4pPr marL="1600200" indent="-228600" eaLnBrk="0" hangingPunct="0">
              <a:defRPr sz="1000">
                <a:solidFill>
                  <a:schemeClr val="tx1"/>
                </a:solidFill>
                <a:latin typeface="Arial" charset="0"/>
                <a:ea typeface="宋体" pitchFamily="2" charset="-122"/>
              </a:defRPr>
            </a:lvl4pPr>
            <a:lvl5pPr marL="2057400" indent="-228600" eaLnBrk="0" hangingPunct="0">
              <a:defRPr sz="1000">
                <a:solidFill>
                  <a:schemeClr val="tx1"/>
                </a:solidFill>
                <a:latin typeface="Arial" charset="0"/>
                <a:ea typeface="宋体" pitchFamily="2" charset="-122"/>
              </a:defRPr>
            </a:lvl5pPr>
            <a:lvl6pPr marL="2514600" indent="-228600" eaLnBrk="0" fontAlgn="base" hangingPunct="0">
              <a:spcBef>
                <a:spcPct val="0"/>
              </a:spcBef>
              <a:spcAft>
                <a:spcPct val="0"/>
              </a:spcAft>
              <a:defRPr sz="1000">
                <a:solidFill>
                  <a:schemeClr val="tx1"/>
                </a:solidFill>
                <a:latin typeface="Arial" charset="0"/>
                <a:ea typeface="宋体" pitchFamily="2" charset="-122"/>
              </a:defRPr>
            </a:lvl6pPr>
            <a:lvl7pPr marL="2971800" indent="-228600" eaLnBrk="0" fontAlgn="base" hangingPunct="0">
              <a:spcBef>
                <a:spcPct val="0"/>
              </a:spcBef>
              <a:spcAft>
                <a:spcPct val="0"/>
              </a:spcAft>
              <a:defRPr sz="1000">
                <a:solidFill>
                  <a:schemeClr val="tx1"/>
                </a:solidFill>
                <a:latin typeface="Arial" charset="0"/>
                <a:ea typeface="宋体" pitchFamily="2" charset="-122"/>
              </a:defRPr>
            </a:lvl7pPr>
            <a:lvl8pPr marL="3429000" indent="-228600" eaLnBrk="0" fontAlgn="base" hangingPunct="0">
              <a:spcBef>
                <a:spcPct val="0"/>
              </a:spcBef>
              <a:spcAft>
                <a:spcPct val="0"/>
              </a:spcAft>
              <a:defRPr sz="1000">
                <a:solidFill>
                  <a:schemeClr val="tx1"/>
                </a:solidFill>
                <a:latin typeface="Arial" charset="0"/>
                <a:ea typeface="宋体" pitchFamily="2" charset="-122"/>
              </a:defRPr>
            </a:lvl8pPr>
            <a:lvl9pPr marL="3886200" indent="-228600" eaLnBrk="0" fontAlgn="base" hangingPunct="0">
              <a:spcBef>
                <a:spcPct val="0"/>
              </a:spcBef>
              <a:spcAft>
                <a:spcPct val="0"/>
              </a:spcAft>
              <a:defRPr sz="1000">
                <a:solidFill>
                  <a:schemeClr val="tx1"/>
                </a:solidFill>
                <a:latin typeface="Arial" charset="0"/>
                <a:ea typeface="宋体" pitchFamily="2" charset="-122"/>
              </a:defRPr>
            </a:lvl9pPr>
          </a:lstStyle>
          <a:p>
            <a:pPr eaLnBrk="1" hangingPunct="1">
              <a:defRPr/>
            </a:pPr>
            <a:endParaRPr lang="zh-CN" altLang="en-US"/>
          </a:p>
        </p:txBody>
      </p:sp>
      <p:sp>
        <p:nvSpPr>
          <p:cNvPr id="1027" name="Text Box 7">
            <a:extLst>
              <a:ext uri="{FF2B5EF4-FFF2-40B4-BE49-F238E27FC236}">
                <a16:creationId xmlns:a16="http://schemas.microsoft.com/office/drawing/2014/main" id="{69BCD803-E34A-8D48-BAF4-8A33E8BE3835}"/>
              </a:ext>
            </a:extLst>
          </p:cNvPr>
          <p:cNvSpPr txBox="1">
            <a:spLocks noChangeArrowheads="1"/>
          </p:cNvSpPr>
          <p:nvPr userDrawn="1"/>
        </p:nvSpPr>
        <p:spPr bwMode="auto">
          <a:xfrm>
            <a:off x="3203575" y="-26988"/>
            <a:ext cx="33645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chemeClr val="bg1"/>
                </a:solidFill>
              </a:rPr>
              <a:t>信息设计内容</a:t>
            </a:r>
          </a:p>
          <a:p>
            <a:pPr eaLnBrk="1" hangingPunct="1"/>
            <a:r>
              <a:rPr lang="en-US" altLang="zh-CN" sz="1600" b="1" dirty="0">
                <a:solidFill>
                  <a:srgbClr val="969696"/>
                </a:solidFill>
              </a:rPr>
              <a:t>Information Visualization</a:t>
            </a:r>
            <a:r>
              <a:rPr lang="zh-CN" altLang="en-US" sz="1600" b="1" dirty="0">
                <a:solidFill>
                  <a:srgbClr val="969696"/>
                </a:solidFill>
              </a:rPr>
              <a:t> </a:t>
            </a:r>
            <a:r>
              <a:rPr lang="en-US" altLang="zh-CN" sz="1600" b="1" dirty="0">
                <a:solidFill>
                  <a:srgbClr val="969696"/>
                </a:solidFill>
              </a:rPr>
              <a:t>Design</a:t>
            </a:r>
          </a:p>
        </p:txBody>
      </p:sp>
      <p:sp>
        <p:nvSpPr>
          <p:cNvPr id="1028" name="Rectangle 9">
            <a:extLst>
              <a:ext uri="{FF2B5EF4-FFF2-40B4-BE49-F238E27FC236}">
                <a16:creationId xmlns:a16="http://schemas.microsoft.com/office/drawing/2014/main" id="{6A774E70-11AC-034C-B9EA-8284A3E3A898}"/>
              </a:ext>
            </a:extLst>
          </p:cNvPr>
          <p:cNvSpPr>
            <a:spLocks noChangeArrowheads="1"/>
          </p:cNvSpPr>
          <p:nvPr userDrawn="1"/>
        </p:nvSpPr>
        <p:spPr bwMode="auto">
          <a:xfrm>
            <a:off x="3203575" y="6669088"/>
            <a:ext cx="5940425" cy="1889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a:solidFill>
                  <a:schemeClr val="tx1"/>
                </a:solidFill>
                <a:latin typeface="Arial" charset="0"/>
                <a:ea typeface="宋体" pitchFamily="2" charset="-122"/>
              </a:defRPr>
            </a:lvl1pPr>
            <a:lvl2pPr marL="742950" indent="-285750" eaLnBrk="0" hangingPunct="0">
              <a:defRPr sz="1000">
                <a:solidFill>
                  <a:schemeClr val="tx1"/>
                </a:solidFill>
                <a:latin typeface="Arial" charset="0"/>
                <a:ea typeface="宋体" pitchFamily="2" charset="-122"/>
              </a:defRPr>
            </a:lvl2pPr>
            <a:lvl3pPr marL="1143000" indent="-228600" eaLnBrk="0" hangingPunct="0">
              <a:defRPr sz="1000">
                <a:solidFill>
                  <a:schemeClr val="tx1"/>
                </a:solidFill>
                <a:latin typeface="Arial" charset="0"/>
                <a:ea typeface="宋体" pitchFamily="2" charset="-122"/>
              </a:defRPr>
            </a:lvl3pPr>
            <a:lvl4pPr marL="1600200" indent="-228600" eaLnBrk="0" hangingPunct="0">
              <a:defRPr sz="1000">
                <a:solidFill>
                  <a:schemeClr val="tx1"/>
                </a:solidFill>
                <a:latin typeface="Arial" charset="0"/>
                <a:ea typeface="宋体" pitchFamily="2" charset="-122"/>
              </a:defRPr>
            </a:lvl4pPr>
            <a:lvl5pPr marL="2057400" indent="-228600" eaLnBrk="0" hangingPunct="0">
              <a:defRPr sz="1000">
                <a:solidFill>
                  <a:schemeClr val="tx1"/>
                </a:solidFill>
                <a:latin typeface="Arial" charset="0"/>
                <a:ea typeface="宋体" pitchFamily="2" charset="-122"/>
              </a:defRPr>
            </a:lvl5pPr>
            <a:lvl6pPr marL="2514600" indent="-228600" eaLnBrk="0" fontAlgn="base" hangingPunct="0">
              <a:spcBef>
                <a:spcPct val="0"/>
              </a:spcBef>
              <a:spcAft>
                <a:spcPct val="0"/>
              </a:spcAft>
              <a:defRPr sz="1000">
                <a:solidFill>
                  <a:schemeClr val="tx1"/>
                </a:solidFill>
                <a:latin typeface="Arial" charset="0"/>
                <a:ea typeface="宋体" pitchFamily="2" charset="-122"/>
              </a:defRPr>
            </a:lvl6pPr>
            <a:lvl7pPr marL="2971800" indent="-228600" eaLnBrk="0" fontAlgn="base" hangingPunct="0">
              <a:spcBef>
                <a:spcPct val="0"/>
              </a:spcBef>
              <a:spcAft>
                <a:spcPct val="0"/>
              </a:spcAft>
              <a:defRPr sz="1000">
                <a:solidFill>
                  <a:schemeClr val="tx1"/>
                </a:solidFill>
                <a:latin typeface="Arial" charset="0"/>
                <a:ea typeface="宋体" pitchFamily="2" charset="-122"/>
              </a:defRPr>
            </a:lvl7pPr>
            <a:lvl8pPr marL="3429000" indent="-228600" eaLnBrk="0" fontAlgn="base" hangingPunct="0">
              <a:spcBef>
                <a:spcPct val="0"/>
              </a:spcBef>
              <a:spcAft>
                <a:spcPct val="0"/>
              </a:spcAft>
              <a:defRPr sz="1000">
                <a:solidFill>
                  <a:schemeClr val="tx1"/>
                </a:solidFill>
                <a:latin typeface="Arial" charset="0"/>
                <a:ea typeface="宋体" pitchFamily="2" charset="-122"/>
              </a:defRPr>
            </a:lvl8pPr>
            <a:lvl9pPr marL="3886200" indent="-228600" eaLnBrk="0" fontAlgn="base" hangingPunct="0">
              <a:spcBef>
                <a:spcPct val="0"/>
              </a:spcBef>
              <a:spcAft>
                <a:spcPct val="0"/>
              </a:spcAft>
              <a:defRPr sz="1000">
                <a:solidFill>
                  <a:schemeClr val="tx1"/>
                </a:solidFill>
                <a:latin typeface="Arial" charset="0"/>
                <a:ea typeface="宋体" pitchFamily="2" charset="-122"/>
              </a:defRPr>
            </a:lvl9pPr>
          </a:lstStyle>
          <a:p>
            <a:pPr eaLnBrk="1" hangingPunct="1">
              <a:defRPr/>
            </a:pPr>
            <a:endParaRPr lang="zh-CN" altLang="en-US"/>
          </a:p>
        </p:txBody>
      </p:sp>
      <p:sp>
        <p:nvSpPr>
          <p:cNvPr id="1029" name="Text Box 10">
            <a:extLst>
              <a:ext uri="{FF2B5EF4-FFF2-40B4-BE49-F238E27FC236}">
                <a16:creationId xmlns:a16="http://schemas.microsoft.com/office/drawing/2014/main" id="{4E5FAAF0-91E6-784F-90A9-67C85205DD75}"/>
              </a:ext>
            </a:extLst>
          </p:cNvPr>
          <p:cNvSpPr txBox="1">
            <a:spLocks noChangeArrowheads="1"/>
          </p:cNvSpPr>
          <p:nvPr userDrawn="1"/>
        </p:nvSpPr>
        <p:spPr bwMode="auto">
          <a:xfrm>
            <a:off x="3268663" y="6627813"/>
            <a:ext cx="562451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900" dirty="0">
                <a:solidFill>
                  <a:schemeClr val="bg1"/>
                </a:solidFill>
                <a:latin typeface="黑体" panose="02010609060101010101" pitchFamily="49" charset="-122"/>
                <a:ea typeface="黑体" panose="02010609060101010101" pitchFamily="49" charset="-122"/>
              </a:rPr>
              <a:t>张立群  上海交通大学设计学院 </a:t>
            </a:r>
            <a:r>
              <a:rPr lang="en-US" altLang="zh-CN" sz="900" dirty="0">
                <a:solidFill>
                  <a:schemeClr val="bg1"/>
                </a:solidFill>
                <a:latin typeface="黑体" panose="02010609060101010101" pitchFamily="49" charset="-122"/>
                <a:ea typeface="黑体" panose="02010609060101010101" pitchFamily="49" charset="-122"/>
              </a:rPr>
              <a:t>School of Design  Shanghai Jiao Tong University</a:t>
            </a:r>
          </a:p>
          <a:p>
            <a:pPr eaLnBrk="1" hangingPunct="1"/>
            <a:endParaRPr lang="en-US" altLang="zh-CN" sz="1600" b="1" dirty="0">
              <a:solidFill>
                <a:srgbClr val="969696"/>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emf"/><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png"/><Relationship Id="rId4" Type="http://schemas.openxmlformats.org/officeDocument/2006/relationships/image" Target="../media/image22.em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emf"/><Relationship Id="rId7" Type="http://schemas.openxmlformats.org/officeDocument/2006/relationships/image" Target="../media/image11.jpeg"/><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a:extLst>
              <a:ext uri="{FF2B5EF4-FFF2-40B4-BE49-F238E27FC236}">
                <a16:creationId xmlns:a16="http://schemas.microsoft.com/office/drawing/2014/main" id="{BFD7C261-DAD1-7540-BE89-E0DB9EB1BAAD}"/>
              </a:ext>
            </a:extLst>
          </p:cNvPr>
          <p:cNvSpPr>
            <a:spLocks noChangeArrowheads="1"/>
          </p:cNvSpPr>
          <p:nvPr/>
        </p:nvSpPr>
        <p:spPr bwMode="auto">
          <a:xfrm>
            <a:off x="3135313" y="1557338"/>
            <a:ext cx="5253037"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4800" b="1" dirty="0">
                <a:solidFill>
                  <a:srgbClr val="969696"/>
                </a:solidFill>
                <a:ea typeface="微软雅黑" panose="020B0503020204020204" pitchFamily="34" charset="-122"/>
              </a:rPr>
              <a:t>信息可视化设计</a:t>
            </a:r>
            <a:endParaRPr lang="en-US" altLang="zh-CN" sz="4800" b="1" dirty="0">
              <a:solidFill>
                <a:srgbClr val="969696"/>
              </a:solidFill>
              <a:ea typeface="微软雅黑" panose="020B0503020204020204" pitchFamily="34" charset="-122"/>
            </a:endParaRPr>
          </a:p>
          <a:p>
            <a:pPr eaLnBrk="1" hangingPunct="1"/>
            <a:r>
              <a:rPr lang="zh-CN" altLang="en-US" sz="3200" dirty="0">
                <a:solidFill>
                  <a:srgbClr val="00B0F0"/>
                </a:solidFill>
                <a:ea typeface="微软雅黑" panose="020B0503020204020204" pitchFamily="34" charset="-122"/>
              </a:rPr>
              <a:t>工作框架</a:t>
            </a:r>
          </a:p>
          <a:p>
            <a:pPr eaLnBrk="1" hangingPunct="1"/>
            <a:endParaRPr lang="zh-CN" altLang="en-US" sz="1800" dirty="0">
              <a:solidFill>
                <a:srgbClr val="969696"/>
              </a:solidFill>
              <a:ea typeface="微软雅黑" panose="020B0503020204020204" pitchFamily="34" charset="-122"/>
            </a:endParaRPr>
          </a:p>
          <a:p>
            <a:pPr eaLnBrk="1" hangingPunct="1"/>
            <a:r>
              <a:rPr lang="en-US" altLang="zh-CN" sz="1800" dirty="0">
                <a:latin typeface="微软雅黑" panose="020B0503020204020204" pitchFamily="34" charset="-122"/>
                <a:ea typeface="微软雅黑" panose="020B0503020204020204" pitchFamily="34" charset="-122"/>
              </a:rPr>
              <a:t>2018 </a:t>
            </a:r>
            <a:r>
              <a:rPr lang="zh-CN" altLang="en-US" sz="1800" dirty="0">
                <a:latin typeface="微软雅黑" panose="020B0503020204020204" pitchFamily="34" charset="-122"/>
                <a:ea typeface="微软雅黑" panose="020B0503020204020204" pitchFamily="34" charset="-122"/>
              </a:rPr>
              <a:t>专题设计</a:t>
            </a:r>
            <a:r>
              <a:rPr lang="en-US" altLang="zh-CN" sz="1800" dirty="0">
                <a:latin typeface="微软雅黑" panose="020B0503020204020204" pitchFamily="34" charset="-122"/>
                <a:ea typeface="微软雅黑" panose="020B0503020204020204" pitchFamily="34" charset="-122"/>
              </a:rPr>
              <a:t>4 </a:t>
            </a:r>
            <a:r>
              <a:rPr lang="zh-CN" altLang="en-US" sz="1800" dirty="0">
                <a:latin typeface="微软雅黑" panose="020B0503020204020204" pitchFamily="34" charset="-122"/>
                <a:ea typeface="微软雅黑" panose="020B0503020204020204" pitchFamily="34" charset="-122"/>
              </a:rPr>
              <a:t>秋季班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7">
            <a:extLst>
              <a:ext uri="{FF2B5EF4-FFF2-40B4-BE49-F238E27FC236}">
                <a16:creationId xmlns:a16="http://schemas.microsoft.com/office/drawing/2014/main" id="{03A8341F-5891-EC4D-9D91-FA12389D372C}"/>
              </a:ext>
            </a:extLst>
          </p:cNvPr>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a:stretch>
            <a:fillRect/>
          </a:stretch>
        </p:blipFill>
        <p:spPr bwMode="auto">
          <a:xfrm>
            <a:off x="468313" y="4030663"/>
            <a:ext cx="619125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4">
            <a:extLst>
              <a:ext uri="{FF2B5EF4-FFF2-40B4-BE49-F238E27FC236}">
                <a16:creationId xmlns:a16="http://schemas.microsoft.com/office/drawing/2014/main" id="{295919FD-923F-D342-9550-130922B3C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620713"/>
            <a:ext cx="19240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5">
            <a:extLst>
              <a:ext uri="{FF2B5EF4-FFF2-40B4-BE49-F238E27FC236}">
                <a16:creationId xmlns:a16="http://schemas.microsoft.com/office/drawing/2014/main" id="{17E75A60-B5D8-EB4E-B1DF-AF31DA8E1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620713"/>
            <a:ext cx="1854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6">
            <a:extLst>
              <a:ext uri="{FF2B5EF4-FFF2-40B4-BE49-F238E27FC236}">
                <a16:creationId xmlns:a16="http://schemas.microsoft.com/office/drawing/2014/main" id="{FAE9C32B-E2D1-0B4C-A3F9-B043F7C5D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620713"/>
            <a:ext cx="199548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7">
            <a:extLst>
              <a:ext uri="{FF2B5EF4-FFF2-40B4-BE49-F238E27FC236}">
                <a16:creationId xmlns:a16="http://schemas.microsoft.com/office/drawing/2014/main" id="{23095F20-2AF4-7645-95F4-D9679932B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8" y="620713"/>
            <a:ext cx="200818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8">
            <a:extLst>
              <a:ext uri="{FF2B5EF4-FFF2-40B4-BE49-F238E27FC236}">
                <a16:creationId xmlns:a16="http://schemas.microsoft.com/office/drawing/2014/main" id="{F00E084B-BC99-7F40-B9DF-9F2616FEAE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313" y="3141663"/>
            <a:ext cx="129540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9">
            <a:extLst>
              <a:ext uri="{FF2B5EF4-FFF2-40B4-BE49-F238E27FC236}">
                <a16:creationId xmlns:a16="http://schemas.microsoft.com/office/drawing/2014/main" id="{F9C0A4C1-5157-994A-83E1-92F2CB6D8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3141663"/>
            <a:ext cx="1296988"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0">
            <a:extLst>
              <a:ext uri="{FF2B5EF4-FFF2-40B4-BE49-F238E27FC236}">
                <a16:creationId xmlns:a16="http://schemas.microsoft.com/office/drawing/2014/main" id="{4B8C3AF5-30B6-A440-B3C3-B6B552FD1F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575" y="3141663"/>
            <a:ext cx="6683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11">
            <a:extLst>
              <a:ext uri="{FF2B5EF4-FFF2-40B4-BE49-F238E27FC236}">
                <a16:creationId xmlns:a16="http://schemas.microsoft.com/office/drawing/2014/main" id="{5D1073E0-5993-7943-951A-A2161D2397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738" y="3141663"/>
            <a:ext cx="1296987"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Rectangle 12">
            <a:extLst>
              <a:ext uri="{FF2B5EF4-FFF2-40B4-BE49-F238E27FC236}">
                <a16:creationId xmlns:a16="http://schemas.microsoft.com/office/drawing/2014/main" id="{2344DD35-98F5-084C-A0EA-9D104A91902B}"/>
              </a:ext>
            </a:extLst>
          </p:cNvPr>
          <p:cNvSpPr>
            <a:spLocks noChangeArrowheads="1"/>
          </p:cNvSpPr>
          <p:nvPr/>
        </p:nvSpPr>
        <p:spPr bwMode="auto">
          <a:xfrm>
            <a:off x="6588125" y="5229225"/>
            <a:ext cx="241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t>Kellom Tomlinson, </a:t>
            </a:r>
            <a:r>
              <a:rPr lang="en-US" altLang="zh-CN" i="1"/>
              <a:t>The Art of Dancing,</a:t>
            </a:r>
          </a:p>
          <a:p>
            <a:pPr eaLnBrk="1" hangingPunct="1"/>
            <a:r>
              <a:rPr lang="en-US" altLang="zh-CN" i="1"/>
              <a:t>Explained by Reading and Figures </a:t>
            </a:r>
            <a:r>
              <a:rPr lang="en-US" altLang="zh-CN"/>
              <a:t>(London,</a:t>
            </a:r>
          </a:p>
          <a:p>
            <a:pPr eaLnBrk="1" hangingPunct="1"/>
            <a:r>
              <a:rPr lang="en-US" altLang="zh-CN"/>
              <a:t>1735), book II, plates IV, XIV, VIII, VI.</a:t>
            </a:r>
          </a:p>
        </p:txBody>
      </p:sp>
      <p:pic>
        <p:nvPicPr>
          <p:cNvPr id="11276" name="Picture 13">
            <a:extLst>
              <a:ext uri="{FF2B5EF4-FFF2-40B4-BE49-F238E27FC236}">
                <a16:creationId xmlns:a16="http://schemas.microsoft.com/office/drawing/2014/main" id="{E26238EB-81C5-E94F-9887-A79C622157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163" y="3141663"/>
            <a:ext cx="1079500"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14">
            <a:extLst>
              <a:ext uri="{FF2B5EF4-FFF2-40B4-BE49-F238E27FC236}">
                <a16:creationId xmlns:a16="http://schemas.microsoft.com/office/drawing/2014/main" id="{C6B36241-D713-EC43-816D-5D15162D25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6688" y="3141663"/>
            <a:ext cx="115093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15">
            <a:extLst>
              <a:ext uri="{FF2B5EF4-FFF2-40B4-BE49-F238E27FC236}">
                <a16:creationId xmlns:a16="http://schemas.microsoft.com/office/drawing/2014/main" id="{CB614C52-887E-6F40-8210-BA8E13076E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40650" y="3141663"/>
            <a:ext cx="10795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a:extLst>
              <a:ext uri="{FF2B5EF4-FFF2-40B4-BE49-F238E27FC236}">
                <a16:creationId xmlns:a16="http://schemas.microsoft.com/office/drawing/2014/main" id="{C84EA9E2-EF5E-9443-A799-EDFF248E0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2406650"/>
            <a:ext cx="3995738"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4">
            <a:extLst>
              <a:ext uri="{FF2B5EF4-FFF2-40B4-BE49-F238E27FC236}">
                <a16:creationId xmlns:a16="http://schemas.microsoft.com/office/drawing/2014/main" id="{23151AD7-BD91-AC48-BD2D-E3BB9BC3DDF4}"/>
              </a:ext>
            </a:extLst>
          </p:cNvPr>
          <p:cNvSpPr txBox="1">
            <a:spLocks noChangeArrowheads="1"/>
          </p:cNvSpPr>
          <p:nvPr/>
        </p:nvSpPr>
        <p:spPr bwMode="auto">
          <a:xfrm>
            <a:off x="3203575" y="765175"/>
            <a:ext cx="56896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t>8. CREATE MULTIPLE DIMENSIONS</a:t>
            </a:r>
            <a:r>
              <a:rPr lang="zh-CN" altLang="en-US" b="1"/>
              <a:t>在可视化内容中运用多个维度来表达信息</a:t>
            </a:r>
            <a:r>
              <a:rPr lang="en-US" altLang="zh-CN" b="1"/>
              <a:t>: </a:t>
            </a:r>
            <a:r>
              <a:rPr lang="en-US" altLang="zh-CN"/>
              <a:t>We saw earlier the graphic by Minard in which he manages to portray six dimensions - the size of the army, latitude, longitude, direction the army is moving, temperature, and date. On a single sheet of paper with no text, he eloquently captures Napoleon's failed march to take Russia. The NYT SARS graphic too is multi-dimensional. The graphic informs us about space (map of South East Asia), volume (numbers of infected), and movement of infected people (arrows to indicate the direction of spread). </a:t>
            </a:r>
          </a:p>
          <a:p>
            <a:pPr eaLnBrk="1" hangingPunct="1">
              <a:spcBef>
                <a:spcPct val="50000"/>
              </a:spcBef>
            </a:pPr>
            <a:endParaRPr lang="en-US" altLang="zh-CN"/>
          </a:p>
          <a:p>
            <a:pPr eaLnBrk="1" hangingPunct="1">
              <a:spcBef>
                <a:spcPct val="50000"/>
              </a:spcBef>
            </a:pPr>
            <a:r>
              <a:rPr lang="en-US" altLang="zh-CN" b="1"/>
              <a:t>9. INTEGRATE</a:t>
            </a:r>
            <a:r>
              <a:rPr lang="zh-CN" altLang="en-US" b="1"/>
              <a:t>整合</a:t>
            </a:r>
            <a:r>
              <a:rPr lang="en-US" altLang="zh-CN" b="1"/>
              <a:t>: </a:t>
            </a:r>
            <a:r>
              <a:rPr lang="en-US" altLang="zh-CN"/>
              <a:t>It is importance to tell a "coherent story". This means avoiding references for figures and examples, which are physically removed from the flow of the text (fig.29). Also information for comparison should be put side by side. That is, within the eye span, not stacked in time on subsequent pages. This document tries to present a coherent story by placing visual and references within the eye span and not at the end as an appendix. </a:t>
            </a:r>
          </a:p>
        </p:txBody>
      </p:sp>
      <p:sp>
        <p:nvSpPr>
          <p:cNvPr id="12292" name="Rectangle 6">
            <a:extLst>
              <a:ext uri="{FF2B5EF4-FFF2-40B4-BE49-F238E27FC236}">
                <a16:creationId xmlns:a16="http://schemas.microsoft.com/office/drawing/2014/main" id="{C20C7A07-B27C-B14C-9515-7073771A6B40}"/>
              </a:ext>
            </a:extLst>
          </p:cNvPr>
          <p:cNvSpPr>
            <a:spLocks noChangeArrowheads="1"/>
          </p:cNvSpPr>
          <p:nvPr/>
        </p:nvSpPr>
        <p:spPr bwMode="auto">
          <a:xfrm>
            <a:off x="3276600" y="4292600"/>
            <a:ext cx="2303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t>Gray‟s Anatomy. Words well integrated with the image.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a:extLst>
              <a:ext uri="{FF2B5EF4-FFF2-40B4-BE49-F238E27FC236}">
                <a16:creationId xmlns:a16="http://schemas.microsoft.com/office/drawing/2014/main" id="{E3C95C61-BF83-E14F-9A63-425476D4B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3647"/>
          <a:stretch>
            <a:fillRect/>
          </a:stretch>
        </p:blipFill>
        <p:spPr bwMode="auto">
          <a:xfrm>
            <a:off x="323850" y="1052513"/>
            <a:ext cx="2535238"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5">
            <a:extLst>
              <a:ext uri="{FF2B5EF4-FFF2-40B4-BE49-F238E27FC236}">
                <a16:creationId xmlns:a16="http://schemas.microsoft.com/office/drawing/2014/main" id="{FC3C66B1-393D-064F-83BD-EF9D4C903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6116" b="35120"/>
          <a:stretch>
            <a:fillRect/>
          </a:stretch>
        </p:blipFill>
        <p:spPr bwMode="auto">
          <a:xfrm>
            <a:off x="3276600" y="1484313"/>
            <a:ext cx="2535238"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7">
            <a:extLst>
              <a:ext uri="{FF2B5EF4-FFF2-40B4-BE49-F238E27FC236}">
                <a16:creationId xmlns:a16="http://schemas.microsoft.com/office/drawing/2014/main" id="{0886B558-FA39-5740-97C8-B3233E33E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4664" b="-1823"/>
          <a:stretch>
            <a:fillRect/>
          </a:stretch>
        </p:blipFill>
        <p:spPr bwMode="auto">
          <a:xfrm>
            <a:off x="6300788" y="1196975"/>
            <a:ext cx="2535237"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8">
            <a:extLst>
              <a:ext uri="{FF2B5EF4-FFF2-40B4-BE49-F238E27FC236}">
                <a16:creationId xmlns:a16="http://schemas.microsoft.com/office/drawing/2014/main" id="{8A74293B-CF07-D843-8117-5AFD0A8FAAD1}"/>
              </a:ext>
            </a:extLst>
          </p:cNvPr>
          <p:cNvSpPr>
            <a:spLocks noChangeArrowheads="1"/>
          </p:cNvSpPr>
          <p:nvPr/>
        </p:nvSpPr>
        <p:spPr bwMode="auto">
          <a:xfrm>
            <a:off x="3203575" y="501650"/>
            <a:ext cx="4162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t>Patching the levee in New Orleans, L.A. Times.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322320-64AA-8A48-81F0-1F9F8658D126}"/>
              </a:ext>
            </a:extLst>
          </p:cNvPr>
          <p:cNvSpPr txBox="1"/>
          <p:nvPr/>
        </p:nvSpPr>
        <p:spPr>
          <a:xfrm>
            <a:off x="3203575" y="1557338"/>
            <a:ext cx="3416300" cy="2862262"/>
          </a:xfrm>
          <a:prstGeom prst="rect">
            <a:avLst/>
          </a:prstGeom>
          <a:noFill/>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latin typeface="微软雅黑" panose="020B0503020204020204" pitchFamily="34" charset="-122"/>
                <a:ea typeface="微软雅黑" panose="020B0503020204020204" pitchFamily="34" charset="-122"/>
              </a:rPr>
              <a:t>信息的整合设计</a:t>
            </a:r>
            <a:endParaRPr lang="en-US" altLang="zh-CN" sz="3600" b="1">
              <a:latin typeface="微软雅黑" panose="020B0503020204020204" pitchFamily="34" charset="-122"/>
              <a:ea typeface="微软雅黑" panose="020B0503020204020204" pitchFamily="34" charset="-122"/>
            </a:endParaRPr>
          </a:p>
          <a:p>
            <a:pPr eaLnBrk="1" hangingPunct="1"/>
            <a:endParaRPr lang="en-US" altLang="zh-CN" sz="2400">
              <a:solidFill>
                <a:srgbClr val="7F7F7F"/>
              </a:solidFill>
              <a:latin typeface="微软雅黑" panose="020B0503020204020204" pitchFamily="34" charset="-122"/>
              <a:ea typeface="微软雅黑" panose="020B0503020204020204" pitchFamily="34" charset="-122"/>
            </a:endParaRPr>
          </a:p>
          <a:p>
            <a:pPr eaLnBrk="1" hangingPunct="1"/>
            <a:r>
              <a:rPr lang="zh-CN" altLang="en-US" sz="2400">
                <a:solidFill>
                  <a:srgbClr val="7F7F7F"/>
                </a:solidFill>
                <a:latin typeface="微软雅黑" panose="020B0503020204020204" pitchFamily="34" charset="-122"/>
                <a:ea typeface="微软雅黑" panose="020B0503020204020204" pitchFamily="34" charset="-122"/>
              </a:rPr>
              <a:t>设计目标</a:t>
            </a:r>
            <a:endParaRPr lang="en-US" altLang="zh-CN" sz="2400">
              <a:solidFill>
                <a:srgbClr val="7F7F7F"/>
              </a:solidFill>
              <a:latin typeface="微软雅黑" panose="020B0503020204020204" pitchFamily="34" charset="-122"/>
              <a:ea typeface="微软雅黑" panose="020B0503020204020204" pitchFamily="34" charset="-122"/>
            </a:endParaRPr>
          </a:p>
          <a:p>
            <a:pPr eaLnBrk="1" hangingPunct="1"/>
            <a:r>
              <a:rPr lang="zh-CN" altLang="en-US" sz="2400">
                <a:solidFill>
                  <a:srgbClr val="7F7F7F"/>
                </a:solidFill>
                <a:latin typeface="微软雅黑" panose="020B0503020204020204" pitchFamily="34" charset="-122"/>
                <a:ea typeface="微软雅黑" panose="020B0503020204020204" pitchFamily="34" charset="-122"/>
              </a:rPr>
              <a:t>受众</a:t>
            </a:r>
            <a:endParaRPr lang="en-US" altLang="zh-CN" sz="2400">
              <a:solidFill>
                <a:srgbClr val="7F7F7F"/>
              </a:solidFill>
              <a:latin typeface="微软雅黑" panose="020B0503020204020204" pitchFamily="34" charset="-122"/>
              <a:ea typeface="微软雅黑" panose="020B0503020204020204" pitchFamily="34" charset="-122"/>
            </a:endParaRPr>
          </a:p>
          <a:p>
            <a:pPr eaLnBrk="1" hangingPunct="1"/>
            <a:r>
              <a:rPr lang="zh-CN" altLang="en-US" sz="2400">
                <a:solidFill>
                  <a:srgbClr val="7F7F7F"/>
                </a:solidFill>
                <a:latin typeface="微软雅黑" panose="020B0503020204020204" pitchFamily="34" charset="-122"/>
                <a:ea typeface="微软雅黑" panose="020B0503020204020204" pitchFamily="34" charset="-122"/>
              </a:rPr>
              <a:t>信息内容与数据类型</a:t>
            </a:r>
            <a:endParaRPr lang="en-US" altLang="zh-CN" sz="2400">
              <a:solidFill>
                <a:srgbClr val="7F7F7F"/>
              </a:solidFill>
              <a:latin typeface="微软雅黑" panose="020B0503020204020204" pitchFamily="34" charset="-122"/>
              <a:ea typeface="微软雅黑" panose="020B0503020204020204" pitchFamily="34" charset="-122"/>
            </a:endParaRPr>
          </a:p>
          <a:p>
            <a:pPr eaLnBrk="1" hangingPunct="1"/>
            <a:r>
              <a:rPr lang="zh-CN" altLang="en-US" sz="2400">
                <a:solidFill>
                  <a:srgbClr val="7F7F7F"/>
                </a:solidFill>
                <a:latin typeface="微软雅黑" panose="020B0503020204020204" pitchFamily="34" charset="-122"/>
                <a:ea typeface="微软雅黑" panose="020B0503020204020204" pitchFamily="34" charset="-122"/>
              </a:rPr>
              <a:t>信息传达的方式</a:t>
            </a:r>
            <a:endParaRPr lang="en-US" altLang="zh-CN" sz="2400">
              <a:solidFill>
                <a:srgbClr val="7F7F7F"/>
              </a:solidFill>
              <a:latin typeface="微软雅黑" panose="020B0503020204020204" pitchFamily="34" charset="-122"/>
              <a:ea typeface="微软雅黑" panose="020B0503020204020204" pitchFamily="34" charset="-122"/>
            </a:endParaRPr>
          </a:p>
          <a:p>
            <a:pPr eaLnBrk="1" hangingPunct="1"/>
            <a:r>
              <a:rPr lang="zh-CN" altLang="en-US" sz="2400">
                <a:solidFill>
                  <a:srgbClr val="7F7F7F"/>
                </a:solidFill>
                <a:latin typeface="微软雅黑" panose="020B0503020204020204" pitchFamily="34" charset="-122"/>
                <a:ea typeface="微软雅黑" panose="020B0503020204020204" pitchFamily="34" charset="-122"/>
              </a:rPr>
              <a:t>媒体</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2" descr="Ambulance2.jpg">
            <a:extLst>
              <a:ext uri="{FF2B5EF4-FFF2-40B4-BE49-F238E27FC236}">
                <a16:creationId xmlns:a16="http://schemas.microsoft.com/office/drawing/2014/main" id="{665472D9-66DC-6A48-9F21-13F7BB6FA7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620713"/>
            <a:ext cx="7273925" cy="59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1">
            <a:extLst>
              <a:ext uri="{FF2B5EF4-FFF2-40B4-BE49-F238E27FC236}">
                <a16:creationId xmlns:a16="http://schemas.microsoft.com/office/drawing/2014/main" id="{D31F6653-24BD-D54F-B284-2FB1FE299B5A}"/>
              </a:ext>
            </a:extLst>
          </p:cNvPr>
          <p:cNvSpPr txBox="1">
            <a:spLocks noChangeArrowheads="1"/>
          </p:cNvSpPr>
          <p:nvPr/>
        </p:nvSpPr>
        <p:spPr bwMode="auto">
          <a:xfrm>
            <a:off x="395288" y="1341438"/>
            <a:ext cx="23050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信息认知：受生理、认知、文化、教育背景、政治经济、生活习性等的影响和信息发布环境的影响。</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2" descr="汽车后视镜2.jpg">
            <a:extLst>
              <a:ext uri="{FF2B5EF4-FFF2-40B4-BE49-F238E27FC236}">
                <a16:creationId xmlns:a16="http://schemas.microsoft.com/office/drawing/2014/main" id="{C0557D19-A72E-C444-8870-E1870787DDC6}"/>
              </a:ext>
            </a:extLst>
          </p:cNvPr>
          <p:cNvPicPr>
            <a:picLocks noChangeAspect="1"/>
          </p:cNvPicPr>
          <p:nvPr/>
        </p:nvPicPr>
        <p:blipFill>
          <a:blip r:embed="rId2">
            <a:extLst>
              <a:ext uri="{28A0092B-C50C-407E-A947-70E740481C1C}">
                <a14:useLocalDpi xmlns:a14="http://schemas.microsoft.com/office/drawing/2010/main" val="0"/>
              </a:ext>
            </a:extLst>
          </a:blip>
          <a:srcRect l="1163" t="2809" r="1163"/>
          <a:stretch>
            <a:fillRect/>
          </a:stretch>
        </p:blipFill>
        <p:spPr bwMode="auto">
          <a:xfrm>
            <a:off x="0" y="457200"/>
            <a:ext cx="9144000"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a:extLst>
              <a:ext uri="{FF2B5EF4-FFF2-40B4-BE49-F238E27FC236}">
                <a16:creationId xmlns:a16="http://schemas.microsoft.com/office/drawing/2014/main" id="{34704C39-C144-1F4B-B694-8AE62E24F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052513"/>
            <a:ext cx="7489825"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pic1a.nipic.com/2008-10-22/200810221245062_2.jpg">
            <a:extLst>
              <a:ext uri="{FF2B5EF4-FFF2-40B4-BE49-F238E27FC236}">
                <a16:creationId xmlns:a16="http://schemas.microsoft.com/office/drawing/2014/main" id="{6D1B753C-02A2-4541-B306-319011CEF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971" t="6548" r="15074" b="13235"/>
          <a:stretch>
            <a:fillRect/>
          </a:stretch>
        </p:blipFill>
        <p:spPr bwMode="auto">
          <a:xfrm>
            <a:off x="0" y="2924175"/>
            <a:ext cx="4689475"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descr="http://www.qudong.com/uploads/soft/080321/080322/_102214O8.jpg">
            <a:extLst>
              <a:ext uri="{FF2B5EF4-FFF2-40B4-BE49-F238E27FC236}">
                <a16:creationId xmlns:a16="http://schemas.microsoft.com/office/drawing/2014/main" id="{7DC25638-8DDC-C748-BC63-4E6B7C96E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0713"/>
            <a:ext cx="468153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A5C732E-C02F-454D-A216-1CD18DC3756E}"/>
              </a:ext>
            </a:extLst>
          </p:cNvPr>
          <p:cNvSpPr txBox="1"/>
          <p:nvPr/>
        </p:nvSpPr>
        <p:spPr>
          <a:xfrm>
            <a:off x="5508625" y="2492375"/>
            <a:ext cx="2492375" cy="646113"/>
          </a:xfrm>
          <a:prstGeom prst="rect">
            <a:avLst/>
          </a:prstGeom>
          <a:noFill/>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宋体" panose="02010600030101010101" pitchFamily="2" charset="-122"/>
              </a:rPr>
              <a:t>产品？</a:t>
            </a:r>
            <a:endParaRPr lang="en-US" altLang="zh-CN">
              <a:latin typeface="宋体" panose="02010600030101010101" pitchFamily="2" charset="-122"/>
            </a:endParaRPr>
          </a:p>
          <a:p>
            <a:pPr eaLnBrk="1" hangingPunct="1"/>
            <a:r>
              <a:rPr lang="zh-CN" altLang="en-US">
                <a:latin typeface="宋体" panose="02010600030101010101" pitchFamily="2" charset="-122"/>
              </a:rPr>
              <a:t>还是服务系统的部件？</a:t>
            </a:r>
          </a:p>
        </p:txBody>
      </p:sp>
      <p:pic>
        <p:nvPicPr>
          <p:cNvPr id="18437" name="Picture 6" descr="122164551_52a6e42357">
            <a:extLst>
              <a:ext uri="{FF2B5EF4-FFF2-40B4-BE49-F238E27FC236}">
                <a16:creationId xmlns:a16="http://schemas.microsoft.com/office/drawing/2014/main" id="{31A804D4-6997-EC40-9E26-4A11D79512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75"/>
            <a:ext cx="9509125" cy="694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4">
            <a:extLst>
              <a:ext uri="{FF2B5EF4-FFF2-40B4-BE49-F238E27FC236}">
                <a16:creationId xmlns:a16="http://schemas.microsoft.com/office/drawing/2014/main" id="{D9CBCB6D-F5E6-934D-88E4-A28A3B9032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1288" y="4724400"/>
            <a:ext cx="16287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pic>
      <p:pic>
        <p:nvPicPr>
          <p:cNvPr id="18439" name="图片 6" descr="CloseUpPillBottle.jpg">
            <a:extLst>
              <a:ext uri="{FF2B5EF4-FFF2-40B4-BE49-F238E27FC236}">
                <a16:creationId xmlns:a16="http://schemas.microsoft.com/office/drawing/2014/main" id="{42637B4C-93F0-B748-A5F3-240B694EC11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77200" y="4724400"/>
            <a:ext cx="1420813"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3">
            <a:extLst>
              <a:ext uri="{FF2B5EF4-FFF2-40B4-BE49-F238E27FC236}">
                <a16:creationId xmlns:a16="http://schemas.microsoft.com/office/drawing/2014/main" id="{B72A5803-466D-0B43-9E6C-7566953DB50A}"/>
              </a:ext>
            </a:extLst>
          </p:cNvPr>
          <p:cNvSpPr txBox="1">
            <a:spLocks noChangeArrowheads="1"/>
          </p:cNvSpPr>
          <p:nvPr/>
        </p:nvSpPr>
        <p:spPr bwMode="auto">
          <a:xfrm>
            <a:off x="3203575" y="620713"/>
            <a:ext cx="5400675" cy="4708525"/>
          </a:xfrm>
          <a:prstGeom prst="rect">
            <a:avLst/>
          </a:prstGeom>
          <a:noFill/>
          <a:ln w="9525">
            <a:noFill/>
            <a:miter lim="800000"/>
            <a:headEnd/>
            <a:tailEnd/>
          </a:ln>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信息的整合设计：</a:t>
            </a:r>
            <a:endParaRPr lang="en-US" altLang="zh-CN" sz="2400" b="1">
              <a:latin typeface="微软雅黑" panose="020B0503020204020204" pitchFamily="34" charset="-122"/>
              <a:ea typeface="微软雅黑" panose="020B0503020204020204" pitchFamily="34" charset="-122"/>
            </a:endParaRPr>
          </a:p>
          <a:p>
            <a:pPr eaLnBrk="1" hangingPunct="1"/>
            <a:r>
              <a:rPr lang="en-US" altLang="zh-CN" sz="2400" b="1">
                <a:solidFill>
                  <a:srgbClr val="7F7F7F"/>
                </a:solidFill>
                <a:latin typeface="微软雅黑" panose="020B0503020204020204" pitchFamily="34" charset="-122"/>
                <a:ea typeface="微软雅黑" panose="020B0503020204020204" pitchFamily="34" charset="-122"/>
              </a:rPr>
              <a:t>1-</a:t>
            </a:r>
            <a:r>
              <a:rPr lang="zh-CN" altLang="en-US" sz="2400" b="1">
                <a:solidFill>
                  <a:srgbClr val="7F7F7F"/>
                </a:solidFill>
                <a:latin typeface="微软雅黑" panose="020B0503020204020204" pitchFamily="34" charset="-122"/>
                <a:ea typeface="微软雅黑" panose="020B0503020204020204" pitchFamily="34" charset="-122"/>
              </a:rPr>
              <a:t>规划前的四个问题</a:t>
            </a:r>
          </a:p>
          <a:p>
            <a:pPr eaLnBrk="1" hangingPunct="1"/>
            <a:endParaRPr lang="en-US" altLang="zh-CN" sz="1400" b="1">
              <a:latin typeface="微软雅黑" panose="020B0503020204020204" pitchFamily="34" charset="-122"/>
              <a:ea typeface="微软雅黑" panose="020B0503020204020204" pitchFamily="34" charset="-122"/>
            </a:endParaRPr>
          </a:p>
          <a:p>
            <a:pPr eaLnBrk="1" hangingPunct="1"/>
            <a:endParaRPr lang="en-US" altLang="zh-CN" sz="1400" b="1">
              <a:latin typeface="微软雅黑" panose="020B0503020204020204" pitchFamily="34" charset="-122"/>
              <a:ea typeface="微软雅黑" panose="020B0503020204020204" pitchFamily="34" charset="-122"/>
            </a:endParaRPr>
          </a:p>
          <a:p>
            <a:pPr eaLnBrk="1" hangingPunct="1"/>
            <a:r>
              <a:rPr lang="en-US" altLang="zh-CN" sz="1400" b="1">
                <a:latin typeface="微软雅黑" panose="020B0503020204020204" pitchFamily="34" charset="-122"/>
                <a:ea typeface="微软雅黑" panose="020B0503020204020204" pitchFamily="34" charset="-122"/>
              </a:rPr>
              <a:t>1-</a:t>
            </a:r>
            <a:r>
              <a:rPr lang="zh-CN" altLang="en-US" sz="1400" b="1">
                <a:latin typeface="微软雅黑" panose="020B0503020204020204" pitchFamily="34" charset="-122"/>
                <a:ea typeface="微软雅黑" panose="020B0503020204020204" pitchFamily="34" charset="-122"/>
              </a:rPr>
              <a:t>表格、图表和地图分别适合于哪些信息和数据的视觉化</a:t>
            </a:r>
          </a:p>
          <a:p>
            <a:pPr eaLnBrk="1" hangingPunct="1"/>
            <a:r>
              <a:rPr lang="zh-CN" altLang="en-US" sz="1400">
                <a:latin typeface="微软雅黑" panose="020B0503020204020204" pitchFamily="34" charset="-122"/>
                <a:ea typeface="微软雅黑" panose="020B0503020204020204" pitchFamily="34" charset="-122"/>
              </a:rPr>
              <a:t>地图适合表达空间和位置信息；</a:t>
            </a:r>
            <a:endParaRPr lang="en-US" altLang="zh-CN" sz="1400">
              <a:latin typeface="微软雅黑" panose="020B0503020204020204" pitchFamily="34" charset="-122"/>
              <a:ea typeface="微软雅黑" panose="020B0503020204020204" pitchFamily="34" charset="-122"/>
            </a:endParaRPr>
          </a:p>
          <a:p>
            <a:pPr eaLnBrk="1" hangingPunct="1"/>
            <a:r>
              <a:rPr lang="zh-CN" altLang="en-US" sz="1400">
                <a:latin typeface="微软雅黑" panose="020B0503020204020204" pitchFamily="34" charset="-122"/>
                <a:ea typeface="微软雅黑" panose="020B0503020204020204" pitchFamily="34" charset="-122"/>
              </a:rPr>
              <a:t>表格适合表达数量和基于时间的趋势信息；</a:t>
            </a:r>
            <a:endParaRPr lang="en-US" altLang="zh-CN" sz="1400">
              <a:latin typeface="微软雅黑" panose="020B0503020204020204" pitchFamily="34" charset="-122"/>
              <a:ea typeface="微软雅黑" panose="020B0503020204020204" pitchFamily="34" charset="-122"/>
            </a:endParaRPr>
          </a:p>
          <a:p>
            <a:pPr eaLnBrk="1" hangingPunct="1"/>
            <a:r>
              <a:rPr lang="zh-CN" altLang="en-US" sz="1400">
                <a:latin typeface="微软雅黑" panose="020B0503020204020204" pitchFamily="34" charset="-122"/>
                <a:ea typeface="微软雅黑" panose="020B0503020204020204" pitchFamily="34" charset="-122"/>
              </a:rPr>
              <a:t>图表和流程表适合表达过程和关系。</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b="1">
                <a:latin typeface="微软雅黑" panose="020B0503020204020204" pitchFamily="34" charset="-122"/>
                <a:ea typeface="微软雅黑" panose="020B0503020204020204" pitchFamily="34" charset="-122"/>
              </a:rPr>
              <a:t>2-</a:t>
            </a:r>
            <a:r>
              <a:rPr lang="zh-CN" altLang="en-US" sz="1400" b="1">
                <a:latin typeface="微软雅黑" panose="020B0503020204020204" pitchFamily="34" charset="-122"/>
                <a:ea typeface="微软雅黑" panose="020B0503020204020204" pitchFamily="34" charset="-122"/>
              </a:rPr>
              <a:t>信息内容</a:t>
            </a:r>
            <a:r>
              <a:rPr lang="en-US" altLang="zh-CN" sz="1400" b="1">
                <a:latin typeface="微软雅黑" panose="020B0503020204020204" pitchFamily="34" charset="-122"/>
                <a:ea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rPr>
              <a:t>应该关注哪些信息，应该排除哪些信息</a:t>
            </a:r>
          </a:p>
          <a:p>
            <a:pPr eaLnBrk="1" hangingPunct="1"/>
            <a:r>
              <a:rPr lang="zh-CN" altLang="en-US" sz="1400">
                <a:latin typeface="微软雅黑" panose="020B0503020204020204" pitchFamily="34" charset="-122"/>
                <a:ea typeface="微软雅黑" panose="020B0503020204020204" pitchFamily="34" charset="-122"/>
              </a:rPr>
              <a:t>需要了解：</a:t>
            </a:r>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准备提供什么样的信息内容；</a:t>
            </a:r>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提供给谁；</a:t>
            </a:r>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如何投放和传达。</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b="1">
                <a:latin typeface="微软雅黑" panose="020B0503020204020204" pitchFamily="34" charset="-122"/>
                <a:ea typeface="微软雅黑" panose="020B0503020204020204" pitchFamily="34" charset="-122"/>
              </a:rPr>
              <a:t>3-</a:t>
            </a:r>
            <a:r>
              <a:rPr lang="zh-CN" altLang="en-US" sz="1400" b="1">
                <a:latin typeface="微软雅黑" panose="020B0503020204020204" pitchFamily="34" charset="-122"/>
                <a:ea typeface="微软雅黑" panose="020B0503020204020204" pitchFamily="34" charset="-122"/>
              </a:rPr>
              <a:t>使用信息表达的策略是什么</a:t>
            </a:r>
          </a:p>
          <a:p>
            <a:pPr eaLnBrk="1" hangingPunct="1"/>
            <a:r>
              <a:rPr lang="zh-CN" altLang="en-US" sz="1400">
                <a:latin typeface="微软雅黑" panose="020B0503020204020204" pitchFamily="34" charset="-122"/>
                <a:ea typeface="微软雅黑" panose="020B0503020204020204" pitchFamily="34" charset="-122"/>
              </a:rPr>
              <a:t>信息设计的成果服从于什么样的活动？广告，公益宣传或其他。</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b="1">
                <a:latin typeface="微软雅黑" panose="020B0503020204020204" pitchFamily="34" charset="-122"/>
                <a:ea typeface="微软雅黑" panose="020B0503020204020204" pitchFamily="34" charset="-122"/>
              </a:rPr>
              <a:t>4-</a:t>
            </a:r>
            <a:r>
              <a:rPr lang="zh-CN" altLang="en-US" sz="1400" b="1">
                <a:latin typeface="微软雅黑" panose="020B0503020204020204" pitchFamily="34" charset="-122"/>
                <a:ea typeface="微软雅黑" panose="020B0503020204020204" pitchFamily="34" charset="-122"/>
              </a:rPr>
              <a:t>你希望得到的结果是什么</a:t>
            </a:r>
          </a:p>
          <a:p>
            <a:pPr eaLnBrk="1" hangingPunct="1"/>
            <a:r>
              <a:rPr lang="zh-CN" altLang="en-US" sz="1400">
                <a:latin typeface="微软雅黑" panose="020B0503020204020204" pitchFamily="34" charset="-122"/>
                <a:ea typeface="微软雅黑" panose="020B0503020204020204" pitchFamily="34" charset="-122"/>
              </a:rPr>
              <a:t>信息设计成果在完成传达后的预期目标是什么？</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
            <a:extLst>
              <a:ext uri="{FF2B5EF4-FFF2-40B4-BE49-F238E27FC236}">
                <a16:creationId xmlns:a16="http://schemas.microsoft.com/office/drawing/2014/main" id="{606DA9D0-656F-634A-9FE2-B7FFECEAB725}"/>
              </a:ext>
            </a:extLst>
          </p:cNvPr>
          <p:cNvSpPr txBox="1">
            <a:spLocks noChangeArrowheads="1"/>
          </p:cNvSpPr>
          <p:nvPr/>
        </p:nvSpPr>
        <p:spPr bwMode="auto">
          <a:xfrm>
            <a:off x="3203575" y="620713"/>
            <a:ext cx="5616575" cy="4708525"/>
          </a:xfrm>
          <a:prstGeom prst="rect">
            <a:avLst/>
          </a:prstGeom>
          <a:noFill/>
          <a:ln w="9525">
            <a:noFill/>
            <a:miter lim="800000"/>
            <a:headEnd/>
            <a:tailEnd/>
          </a:ln>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信息的整合设计：</a:t>
            </a:r>
            <a:endParaRPr lang="en-US" altLang="zh-CN" sz="2400" b="1">
              <a:latin typeface="微软雅黑" panose="020B0503020204020204" pitchFamily="34" charset="-122"/>
              <a:ea typeface="微软雅黑" panose="020B0503020204020204" pitchFamily="34" charset="-122"/>
            </a:endParaRPr>
          </a:p>
          <a:p>
            <a:pPr eaLnBrk="1" hangingPunct="1"/>
            <a:r>
              <a:rPr lang="en-US" altLang="zh-CN" sz="2400" b="1">
                <a:solidFill>
                  <a:srgbClr val="7F7F7F"/>
                </a:solidFill>
                <a:latin typeface="微软雅黑" panose="020B0503020204020204" pitchFamily="34" charset="-122"/>
                <a:ea typeface="微软雅黑" panose="020B0503020204020204" pitchFamily="34" charset="-122"/>
              </a:rPr>
              <a:t>2-</a:t>
            </a:r>
            <a:r>
              <a:rPr lang="zh-CN" altLang="en-US" sz="2400" b="1">
                <a:solidFill>
                  <a:srgbClr val="7F7F7F"/>
                </a:solidFill>
                <a:latin typeface="微软雅黑" panose="020B0503020204020204" pitchFamily="34" charset="-122"/>
                <a:ea typeface="微软雅黑" panose="020B0503020204020204" pitchFamily="34" charset="-122"/>
              </a:rPr>
              <a:t>关于信息设计的受众</a:t>
            </a:r>
            <a:endParaRPr lang="en-US" altLang="zh-CN" sz="2400" b="1">
              <a:solidFill>
                <a:srgbClr val="7F7F7F"/>
              </a:solidFill>
              <a:latin typeface="微软雅黑" panose="020B0503020204020204" pitchFamily="34" charset="-122"/>
              <a:ea typeface="微软雅黑" panose="020B0503020204020204" pitchFamily="34" charset="-122"/>
            </a:endParaRPr>
          </a:p>
          <a:p>
            <a:pPr eaLnBrk="1" hangingPunct="1"/>
            <a:endParaRPr lang="zh-CN" altLang="en-US" sz="1400" b="1">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信息设计是有着明确目的性和受众的设计，完全不同意纯艺术表达。</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rPr>
              <a:t>在了解目标受众的前提下，将信息内容与色调，风格，信息表达格式综合考虑。目标受众如何阅读信息？你的目标受众对这些信息已经不陌生还是初次接触，如果信息设计是服务于某一活动的话，这些受众是该活动的旧目标还是新目标？</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不同的受众需要采用不同的信息表达的手段来应对：如面向年轻人和面向政府关于的时候，需要不同的信息表达形式。</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4-</a:t>
            </a:r>
            <a:r>
              <a:rPr lang="zh-CN" altLang="en-US" sz="1400">
                <a:latin typeface="微软雅黑" panose="020B0503020204020204" pitchFamily="34" charset="-122"/>
                <a:ea typeface="微软雅黑" panose="020B0503020204020204" pitchFamily="34" charset="-122"/>
              </a:rPr>
              <a:t>为受众而设计，而不是为你自己设计</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5-</a:t>
            </a:r>
            <a:r>
              <a:rPr lang="zh-CN" altLang="en-US" sz="1400">
                <a:latin typeface="微软雅黑" panose="020B0503020204020204" pitchFamily="34" charset="-122"/>
                <a:ea typeface="微软雅黑" panose="020B0503020204020204" pitchFamily="34" charset="-122"/>
              </a:rPr>
              <a:t>采用</a:t>
            </a:r>
            <a:r>
              <a:rPr lang="en-US" altLang="zh-CN" sz="1400">
                <a:latin typeface="微软雅黑" panose="020B0503020204020204" pitchFamily="34" charset="-122"/>
                <a:ea typeface="微软雅黑" panose="020B0503020204020204" pitchFamily="34" charset="-122"/>
              </a:rPr>
              <a:t>UCD</a:t>
            </a:r>
            <a:r>
              <a:rPr lang="zh-CN" altLang="en-US" sz="1400">
                <a:latin typeface="微软雅黑" panose="020B0503020204020204" pitchFamily="34" charset="-122"/>
                <a:ea typeface="微软雅黑" panose="020B0503020204020204" pitchFamily="34" charset="-122"/>
              </a:rPr>
              <a:t>的设计流程更有助于达到目标</a:t>
            </a:r>
            <a:endParaRPr lang="en-US" altLang="zh-CN" sz="1400">
              <a:latin typeface="微软雅黑" panose="020B0503020204020204" pitchFamily="34" charset="-122"/>
              <a:ea typeface="微软雅黑" panose="020B0503020204020204" pitchFamily="34" charset="-122"/>
            </a:endParaRPr>
          </a:p>
          <a:p>
            <a:pPr eaLnBrk="1" hangingPunct="1"/>
            <a:r>
              <a:rPr lang="zh-CN" altLang="en-US" sz="1400">
                <a:latin typeface="微软雅黑" panose="020B0503020204020204" pitchFamily="34" charset="-122"/>
                <a:ea typeface="微软雅黑" panose="020B0503020204020204" pitchFamily="34" charset="-122"/>
              </a:rPr>
              <a:t>了解受众特点，认知风格与偏好，信息访问的习惯等等</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6-</a:t>
            </a:r>
            <a:r>
              <a:rPr lang="zh-CN" altLang="en-US" sz="1400">
                <a:latin typeface="微软雅黑" panose="020B0503020204020204" pitchFamily="34" charset="-122"/>
                <a:ea typeface="微软雅黑" panose="020B0503020204020204" pitchFamily="34" charset="-122"/>
              </a:rPr>
              <a:t>信息表达不要呈现个人的偏向，公平的呈现信息内容（数据），揭示数据背后的潜在关系，评价留给受众。</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5">
            <a:extLst>
              <a:ext uri="{FF2B5EF4-FFF2-40B4-BE49-F238E27FC236}">
                <a16:creationId xmlns:a16="http://schemas.microsoft.com/office/drawing/2014/main" id="{4E5FBEE5-7B3B-254D-9823-98864330C0FA}"/>
              </a:ext>
            </a:extLst>
          </p:cNvPr>
          <p:cNvSpPr txBox="1">
            <a:spLocks noChangeArrowheads="1"/>
          </p:cNvSpPr>
          <p:nvPr/>
        </p:nvSpPr>
        <p:spPr bwMode="auto">
          <a:xfrm>
            <a:off x="3203575" y="620713"/>
            <a:ext cx="554513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1800" b="1">
                <a:latin typeface="微软雅黑" panose="020B0503020204020204" pitchFamily="34" charset="-122"/>
                <a:ea typeface="微软雅黑" panose="020B0503020204020204" pitchFamily="34" charset="-122"/>
              </a:rPr>
              <a:t>信息图形设计</a:t>
            </a:r>
            <a:r>
              <a:rPr lang="en-US" altLang="zh-CN" sz="1800" b="1">
                <a:latin typeface="微软雅黑" panose="020B0503020204020204" pitchFamily="34" charset="-122"/>
                <a:ea typeface="微软雅黑" panose="020B0503020204020204" pitchFamily="34" charset="-122"/>
              </a:rPr>
              <a:t>: </a:t>
            </a:r>
            <a:r>
              <a:rPr lang="zh-CN" altLang="en-US" sz="1800" b="1">
                <a:latin typeface="微软雅黑" panose="020B0503020204020204" pitchFamily="34" charset="-122"/>
                <a:ea typeface="微软雅黑" panose="020B0503020204020204" pitchFamily="34" charset="-122"/>
              </a:rPr>
              <a:t>工作框架</a:t>
            </a:r>
          </a:p>
          <a:p>
            <a:pPr eaLnBrk="1" hangingPunct="1"/>
            <a:endParaRPr lang="zh-CN" altLang="en-US" sz="1200">
              <a:latin typeface="微软雅黑" panose="020B0503020204020204" pitchFamily="34" charset="-122"/>
              <a:ea typeface="微软雅黑" panose="020B0503020204020204" pitchFamily="34" charset="-122"/>
            </a:endParaRPr>
          </a:p>
          <a:p>
            <a:pPr eaLnBrk="1" hangingPunct="1"/>
            <a:r>
              <a:rPr lang="zh-CN" altLang="en-US" sz="1200">
                <a:latin typeface="微软雅黑" panose="020B0503020204020204" pitchFamily="34" charset="-122"/>
                <a:ea typeface="微软雅黑" panose="020B0503020204020204" pitchFamily="34" charset="-122"/>
              </a:rPr>
              <a:t>一个成功的信息图形设计需要面临</a:t>
            </a:r>
            <a:r>
              <a:rPr lang="en-US" altLang="zh-CN" sz="1200">
                <a:latin typeface="微软雅黑" panose="020B0503020204020204" pitchFamily="34" charset="-122"/>
                <a:ea typeface="微软雅黑" panose="020B0503020204020204" pitchFamily="34" charset="-122"/>
              </a:rPr>
              <a:t>3</a:t>
            </a:r>
            <a:r>
              <a:rPr lang="zh-CN" altLang="en-US" sz="1200">
                <a:latin typeface="微软雅黑" panose="020B0503020204020204" pitchFamily="34" charset="-122"/>
                <a:ea typeface="微软雅黑" panose="020B0503020204020204" pitchFamily="34" charset="-122"/>
              </a:rPr>
              <a:t>个主要的挑战：</a:t>
            </a:r>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1-</a:t>
            </a:r>
            <a:r>
              <a:rPr lang="zh-CN" altLang="en-US" sz="1200">
                <a:latin typeface="微软雅黑" panose="020B0503020204020204" pitchFamily="34" charset="-122"/>
                <a:ea typeface="微软雅黑" panose="020B0503020204020204" pitchFamily="34" charset="-122"/>
              </a:rPr>
              <a:t>明确需要传达什么样的信息：无论是空间的、时间的还是数量的信息（通常情况下需要传达的信息往往是上述三类信息的复合体）</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rPr>
              <a:t>需要对信息内容及其表达方式进行整体的构思：不仅仅是将图形图像、表格、地图等集合在一起，更需要综合各内容进行系统的考虑。</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3-</a:t>
            </a:r>
            <a:r>
              <a:rPr lang="zh-CN" altLang="en-US" sz="1200">
                <a:latin typeface="微软雅黑" panose="020B0503020204020204" pitchFamily="34" charset="-122"/>
                <a:ea typeface="微软雅黑" panose="020B0503020204020204" pitchFamily="34" charset="-122"/>
              </a:rPr>
              <a:t>为需要表达的信息选择一种最佳的表达方式：静态的、动态的还是交互的。</a:t>
            </a:r>
            <a:endParaRPr lang="en-US" altLang="zh-CN" sz="120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2">
            <a:extLst>
              <a:ext uri="{FF2B5EF4-FFF2-40B4-BE49-F238E27FC236}">
                <a16:creationId xmlns:a16="http://schemas.microsoft.com/office/drawing/2014/main" id="{FE57C57E-0012-9244-929D-E6A57FC56796}"/>
              </a:ext>
            </a:extLst>
          </p:cNvPr>
          <p:cNvSpPr txBox="1">
            <a:spLocks noChangeArrowheads="1"/>
          </p:cNvSpPr>
          <p:nvPr/>
        </p:nvSpPr>
        <p:spPr bwMode="auto">
          <a:xfrm>
            <a:off x="3203575" y="620713"/>
            <a:ext cx="5689600" cy="4062412"/>
          </a:xfrm>
          <a:prstGeom prst="rect">
            <a:avLst/>
          </a:prstGeom>
          <a:noFill/>
          <a:ln w="9525">
            <a:noFill/>
            <a:miter lim="800000"/>
            <a:headEnd/>
            <a:tailEnd/>
          </a:ln>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信息的整合设计：</a:t>
            </a:r>
            <a:endParaRPr lang="en-US" altLang="zh-CN" sz="2400" b="1">
              <a:latin typeface="微软雅黑" panose="020B0503020204020204" pitchFamily="34" charset="-122"/>
              <a:ea typeface="微软雅黑" panose="020B0503020204020204" pitchFamily="34" charset="-122"/>
            </a:endParaRPr>
          </a:p>
          <a:p>
            <a:pPr eaLnBrk="1" hangingPunct="1"/>
            <a:r>
              <a:rPr lang="en-US" altLang="zh-CN" sz="2400" b="1">
                <a:solidFill>
                  <a:srgbClr val="7F7F7F"/>
                </a:solidFill>
                <a:latin typeface="微软雅黑" panose="020B0503020204020204" pitchFamily="34" charset="-122"/>
                <a:ea typeface="微软雅黑" panose="020B0503020204020204" pitchFamily="34" charset="-122"/>
              </a:rPr>
              <a:t>3-</a:t>
            </a:r>
            <a:r>
              <a:rPr lang="zh-CN" altLang="en-US" sz="2400" b="1">
                <a:solidFill>
                  <a:srgbClr val="7F7F7F"/>
                </a:solidFill>
                <a:latin typeface="微软雅黑" panose="020B0503020204020204" pitchFamily="34" charset="-122"/>
                <a:ea typeface="微软雅黑" panose="020B0503020204020204" pitchFamily="34" charset="-122"/>
              </a:rPr>
              <a:t>数据的评估</a:t>
            </a:r>
            <a:endParaRPr lang="en-US" altLang="zh-CN" sz="2400" b="1">
              <a:solidFill>
                <a:srgbClr val="7F7F7F"/>
              </a:solidFill>
              <a:latin typeface="微软雅黑" panose="020B0503020204020204" pitchFamily="34" charset="-122"/>
              <a:ea typeface="微软雅黑" panose="020B0503020204020204" pitchFamily="34" charset="-122"/>
            </a:endParaRPr>
          </a:p>
          <a:p>
            <a:pPr eaLnBrk="1" hangingPunct="1"/>
            <a:br>
              <a:rPr lang="en-US" altLang="zh-CN" sz="1400">
                <a:latin typeface="微软雅黑" panose="020B0503020204020204" pitchFamily="34" charset="-122"/>
                <a:ea typeface="微软雅黑" panose="020B0503020204020204" pitchFamily="34" charset="-122"/>
              </a:rPr>
            </a:br>
            <a:r>
              <a:rPr lang="en-US" altLang="zh-CN" sz="1400">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设计之前需要对我们所能获得的数据资料加以评估</a:t>
            </a:r>
          </a:p>
          <a:p>
            <a:pPr eaLnBrk="1" hangingPunct="1"/>
            <a:endParaRPr lang="zh-CN" altLang="en-US"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rPr>
              <a:t>应该收集哪些信息</a:t>
            </a:r>
          </a:p>
          <a:p>
            <a:pPr eaLnBrk="1" hangingPunct="1"/>
            <a:r>
              <a:rPr lang="zh-CN" altLang="en-US" sz="1400">
                <a:latin typeface="微软雅黑" panose="020B0503020204020204" pitchFamily="34" charset="-122"/>
                <a:ea typeface="微软雅黑" panose="020B0503020204020204" pitchFamily="34" charset="-122"/>
              </a:rPr>
              <a:t>准备讲述什么故事？它的背景和事实是什么？讲述故事比起提供数据表格更能使受众留下印象。</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我们手头有哪些信息，分别是什么类型的（质的或量的）</a:t>
            </a:r>
          </a:p>
          <a:p>
            <a:pPr eaLnBrk="1" hangingPunct="1"/>
            <a:r>
              <a:rPr lang="zh-CN" altLang="en-US" sz="1400">
                <a:latin typeface="微软雅黑" panose="020B0503020204020204" pitchFamily="34" charset="-122"/>
                <a:ea typeface="微软雅黑" panose="020B0503020204020204" pitchFamily="34" charset="-122"/>
              </a:rPr>
              <a:t>信息设计有助于让数的信息和量的信息更具吸引力。</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4-</a:t>
            </a:r>
            <a:r>
              <a:rPr lang="zh-CN" altLang="en-US" sz="1400">
                <a:latin typeface="微软雅黑" panose="020B0503020204020204" pitchFamily="34" charset="-122"/>
                <a:ea typeface="微软雅黑" panose="020B0503020204020204" pitchFamily="34" charset="-122"/>
              </a:rPr>
              <a:t>手头的信息具有说服力吗？</a:t>
            </a:r>
          </a:p>
          <a:p>
            <a:pPr eaLnBrk="1" hangingPunct="1"/>
            <a:r>
              <a:rPr lang="zh-CN" altLang="en-US" sz="1400">
                <a:latin typeface="微软雅黑" panose="020B0503020204020204" pitchFamily="34" charset="-122"/>
                <a:ea typeface="微软雅黑" panose="020B0503020204020204" pitchFamily="34" charset="-122"/>
              </a:rPr>
              <a:t>采用</a:t>
            </a:r>
            <a:r>
              <a:rPr lang="en-US" altLang="zh-CN" sz="1400">
                <a:latin typeface="微软雅黑" panose="020B0503020204020204" pitchFamily="34" charset="-122"/>
                <a:ea typeface="微软雅黑" panose="020B0503020204020204" pitchFamily="34" charset="-122"/>
              </a:rPr>
              <a:t>UCD</a:t>
            </a:r>
            <a:r>
              <a:rPr lang="zh-CN" altLang="en-US" sz="1400">
                <a:latin typeface="微软雅黑" panose="020B0503020204020204" pitchFamily="34" charset="-122"/>
                <a:ea typeface="微软雅黑" panose="020B0503020204020204" pitchFamily="34" charset="-122"/>
              </a:rPr>
              <a:t>的办法：参与式设计</a:t>
            </a:r>
            <a:endParaRPr lang="en-US" altLang="zh-CN" sz="1400">
              <a:latin typeface="微软雅黑" panose="020B0503020204020204" pitchFamily="34" charset="-122"/>
              <a:ea typeface="微软雅黑" panose="020B0503020204020204" pitchFamily="34" charset="-122"/>
            </a:endParaRPr>
          </a:p>
          <a:p>
            <a:pPr eaLnBrk="1" hangingPunct="1"/>
            <a:endParaRPr lang="en-US" altLang="zh-CN" sz="1400">
              <a:latin typeface="微软雅黑" panose="020B0503020204020204" pitchFamily="34" charset="-122"/>
              <a:ea typeface="微软雅黑" panose="020B0503020204020204" pitchFamily="34" charset="-122"/>
            </a:endParaRPr>
          </a:p>
          <a:p>
            <a:pPr eaLnBrk="1" hangingPunct="1"/>
            <a:r>
              <a:rPr lang="en-US" altLang="zh-CN" sz="1400">
                <a:latin typeface="微软雅黑" panose="020B0503020204020204" pitchFamily="34" charset="-122"/>
                <a:ea typeface="微软雅黑" panose="020B0503020204020204" pitchFamily="34" charset="-122"/>
              </a:rPr>
              <a:t>5-</a:t>
            </a:r>
            <a:r>
              <a:rPr lang="zh-CN" altLang="en-US" sz="1400">
                <a:latin typeface="微软雅黑" panose="020B0503020204020204" pitchFamily="34" charset="-122"/>
                <a:ea typeface="微软雅黑" panose="020B0503020204020204" pitchFamily="34" charset="-122"/>
              </a:rPr>
              <a:t>哪些信息是关键信息，哪些是重要信息，为了清晰表达主题，需要对信息进行简化</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a:extLst>
              <a:ext uri="{FF2B5EF4-FFF2-40B4-BE49-F238E27FC236}">
                <a16:creationId xmlns:a16="http://schemas.microsoft.com/office/drawing/2014/main" id="{8A6D7408-ADBE-5D4C-BC61-DD85FCF8869C}"/>
              </a:ext>
            </a:extLst>
          </p:cNvPr>
          <p:cNvSpPr txBox="1">
            <a:spLocks noChangeArrowheads="1"/>
          </p:cNvSpPr>
          <p:nvPr/>
        </p:nvSpPr>
        <p:spPr bwMode="auto">
          <a:xfrm>
            <a:off x="3203575" y="620713"/>
            <a:ext cx="5688013" cy="5078412"/>
          </a:xfrm>
          <a:prstGeom prst="rect">
            <a:avLst/>
          </a:prstGeom>
          <a:noFill/>
          <a:ln w="9525">
            <a:noFill/>
            <a:miter lim="800000"/>
            <a:headEnd/>
            <a:tailEnd/>
          </a:ln>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信息的整合设计：</a:t>
            </a:r>
            <a:endParaRPr lang="en-US" altLang="zh-CN" sz="2400" b="1">
              <a:latin typeface="微软雅黑" panose="020B0503020204020204" pitchFamily="34" charset="-122"/>
              <a:ea typeface="微软雅黑" panose="020B0503020204020204" pitchFamily="34" charset="-122"/>
            </a:endParaRPr>
          </a:p>
          <a:p>
            <a:pPr eaLnBrk="1" hangingPunct="1"/>
            <a:r>
              <a:rPr lang="en-US" altLang="zh-CN" sz="2400" b="1">
                <a:solidFill>
                  <a:srgbClr val="7F7F7F"/>
                </a:solidFill>
                <a:latin typeface="微软雅黑" panose="020B0503020204020204" pitchFamily="34" charset="-122"/>
                <a:ea typeface="微软雅黑" panose="020B0503020204020204" pitchFamily="34" charset="-122"/>
              </a:rPr>
              <a:t>4-</a:t>
            </a:r>
            <a:r>
              <a:rPr lang="zh-CN" altLang="en-US" sz="2400" b="1">
                <a:solidFill>
                  <a:srgbClr val="7F7F7F"/>
                </a:solidFill>
                <a:latin typeface="微软雅黑" panose="020B0503020204020204" pitchFamily="34" charset="-122"/>
                <a:ea typeface="微软雅黑" panose="020B0503020204020204" pitchFamily="34" charset="-122"/>
              </a:rPr>
              <a:t>简明准确的信息设计的一些基本原则</a:t>
            </a:r>
            <a:endParaRPr lang="en-US" altLang="zh-CN" sz="2400" b="1">
              <a:solidFill>
                <a:srgbClr val="7F7F7F"/>
              </a:solidFill>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b="1">
                <a:latin typeface="微软雅黑" panose="020B0503020204020204" pitchFamily="34" charset="-122"/>
                <a:ea typeface="微软雅黑" panose="020B0503020204020204" pitchFamily="34" charset="-122"/>
              </a:rPr>
              <a:t>明确最为重要的信息</a:t>
            </a:r>
            <a:r>
              <a:rPr lang="zh-CN" altLang="en-US" sz="1200">
                <a:latin typeface="微软雅黑" panose="020B0503020204020204" pitchFamily="34" charset="-122"/>
                <a:ea typeface="微软雅黑" panose="020B0503020204020204" pitchFamily="34" charset="-122"/>
              </a:rPr>
              <a:t>是什么？将最重要的信息以最显著的方式表达与呈现。</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b="1">
                <a:latin typeface="微软雅黑" panose="020B0503020204020204" pitchFamily="34" charset="-122"/>
                <a:ea typeface="微软雅黑" panose="020B0503020204020204" pitchFamily="34" charset="-122"/>
              </a:rPr>
              <a:t>简洁</a:t>
            </a:r>
            <a:r>
              <a:rPr lang="zh-CN" altLang="en-US" sz="1200">
                <a:latin typeface="微软雅黑" panose="020B0503020204020204" pitchFamily="34" charset="-122"/>
                <a:ea typeface="微软雅黑" panose="020B0503020204020204" pitchFamily="34" charset="-122"/>
              </a:rPr>
              <a:t>：在设计时，去除什么信息与保留什么信息同样重要。需要认识到在同一个页面里的每个要素相互之间都是竞争关系，要让重要的信息脱颖而出，让每个元素都是为达成有效传达的目的不可缺少的元素。</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b="1">
                <a:latin typeface="微软雅黑" panose="020B0503020204020204" pitchFamily="34" charset="-122"/>
                <a:ea typeface="微软雅黑" panose="020B0503020204020204" pitchFamily="34" charset="-122"/>
              </a:rPr>
              <a:t>注重对信息比较，对比和差别的呈现</a:t>
            </a:r>
            <a:r>
              <a:rPr lang="zh-CN" altLang="en-US" sz="1200">
                <a:latin typeface="微软雅黑" panose="020B0503020204020204" pitchFamily="34" charset="-122"/>
                <a:ea typeface="微软雅黑" panose="020B0503020204020204" pitchFamily="34" charset="-122"/>
              </a:rPr>
              <a:t>，这样既能使得信息内容更为生动，同时这也是人们感知和获取信息的主要途径和方式，可视化变量能够传递丰富的信息。</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b="1">
                <a:latin typeface="微软雅黑" panose="020B0503020204020204" pitchFamily="34" charset="-122"/>
                <a:ea typeface="微软雅黑" panose="020B0503020204020204" pitchFamily="34" charset="-122"/>
              </a:rPr>
              <a:t>使用的文本语言是否易于准确理解？</a:t>
            </a:r>
            <a:endParaRPr lang="en-US" altLang="zh-CN" sz="1200" b="1">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a:t>
            </a:r>
            <a:r>
              <a:rPr lang="zh-CN" altLang="en-US" sz="1200" b="1">
                <a:latin typeface="微软雅黑" panose="020B0503020204020204" pitchFamily="34" charset="-122"/>
                <a:ea typeface="微软雅黑" panose="020B0503020204020204" pitchFamily="34" charset="-122"/>
              </a:rPr>
              <a:t>字体是否清晰且易于受众迅速捕捉到内容大意</a:t>
            </a:r>
            <a:r>
              <a:rPr lang="zh-CN" altLang="en-US" sz="1200">
                <a:latin typeface="微软雅黑" panose="020B0503020204020204" pitchFamily="34" charset="-122"/>
                <a:ea typeface="微软雅黑" panose="020B0503020204020204" pitchFamily="34" charset="-122"/>
              </a:rPr>
              <a:t>。文本的大小和格式本身也能承载和传递信息，但是不能建立在牺牲信息表达需简明准确的基础上。</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b="1">
                <a:latin typeface="微软雅黑" panose="020B0503020204020204" pitchFamily="34" charset="-122"/>
                <a:ea typeface="微软雅黑" panose="020B0503020204020204" pitchFamily="34" charset="-122"/>
              </a:rPr>
              <a:t>标题是否鲜明和清晰表达内容</a:t>
            </a:r>
            <a:r>
              <a:rPr lang="zh-CN" altLang="en-US" sz="1200">
                <a:latin typeface="微软雅黑" panose="020B0503020204020204" pitchFamily="34" charset="-122"/>
                <a:ea typeface="微软雅黑" panose="020B0503020204020204" pitchFamily="34" charset="-122"/>
              </a:rPr>
              <a:t>，是否易于理解，能够代表信息内容吗？</a:t>
            </a:r>
            <a:endParaRPr lang="en-US" altLang="zh-CN" sz="1200" b="1" i="1">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你所使用的图形是否需要一些</a:t>
            </a:r>
            <a:r>
              <a:rPr lang="zh-CN" altLang="en-US" sz="1200" b="1">
                <a:latin typeface="微软雅黑" panose="020B0503020204020204" pitchFamily="34" charset="-122"/>
                <a:ea typeface="微软雅黑" panose="020B0503020204020204" pitchFamily="34" charset="-122"/>
              </a:rPr>
              <a:t>图例</a:t>
            </a:r>
            <a:r>
              <a:rPr lang="zh-CN" altLang="en-US" sz="1200">
                <a:latin typeface="微软雅黑" panose="020B0503020204020204" pitchFamily="34" charset="-122"/>
                <a:ea typeface="微软雅黑" panose="020B0503020204020204" pitchFamily="34" charset="-122"/>
              </a:rPr>
              <a:t>来标识图形和符号的含义？</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b="1">
                <a:latin typeface="微软雅黑" panose="020B0503020204020204" pitchFamily="34" charset="-122"/>
                <a:ea typeface="微软雅黑" panose="020B0503020204020204" pitchFamily="34" charset="-122"/>
              </a:rPr>
              <a:t>参考文献标识是否清晰</a:t>
            </a:r>
            <a:r>
              <a:rPr lang="zh-CN" altLang="en-US" sz="1200">
                <a:latin typeface="微软雅黑" panose="020B0503020204020204" pitchFamily="34" charset="-122"/>
                <a:ea typeface="微软雅黑" panose="020B0503020204020204" pitchFamily="34" charset="-122"/>
              </a:rPr>
              <a:t>，列出设计中所参考的文献（信息数据的来源）会使数据具有权威性，也能够作为证据。</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b="1">
                <a:latin typeface="微软雅黑" panose="020B0503020204020204" pitchFamily="34" charset="-122"/>
                <a:ea typeface="微软雅黑" panose="020B0503020204020204" pitchFamily="34" charset="-122"/>
              </a:rPr>
              <a:t>设计时需要考虑信息设计成果发布的媒体形式的优点和局限。</a:t>
            </a:r>
            <a:endParaRPr lang="en-US" altLang="zh-CN" sz="1200" b="1" i="1">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0514B5DD-970E-0B4B-826B-C6C1F02B9E37}"/>
              </a:ext>
            </a:extLst>
          </p:cNvPr>
          <p:cNvSpPr>
            <a:spLocks noChangeArrowheads="1"/>
          </p:cNvSpPr>
          <p:nvPr/>
        </p:nvSpPr>
        <p:spPr bwMode="auto">
          <a:xfrm>
            <a:off x="3203575" y="6381750"/>
            <a:ext cx="5762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Adapted from Mike Dickison’s Tip List, http://numberpix.com/2007/02/mikes_tip_list.html</a:t>
            </a:r>
          </a:p>
        </p:txBody>
      </p:sp>
      <p:sp>
        <p:nvSpPr>
          <p:cNvPr id="20483" name="TextBox 3">
            <a:extLst>
              <a:ext uri="{FF2B5EF4-FFF2-40B4-BE49-F238E27FC236}">
                <a16:creationId xmlns:a16="http://schemas.microsoft.com/office/drawing/2014/main" id="{08931F93-18A3-B045-B763-D610E2BA1CBD}"/>
              </a:ext>
            </a:extLst>
          </p:cNvPr>
          <p:cNvSpPr txBox="1">
            <a:spLocks noChangeArrowheads="1"/>
          </p:cNvSpPr>
          <p:nvPr/>
        </p:nvSpPr>
        <p:spPr bwMode="auto">
          <a:xfrm>
            <a:off x="3203575" y="620713"/>
            <a:ext cx="5616575" cy="4708525"/>
          </a:xfrm>
          <a:prstGeom prst="rect">
            <a:avLst/>
          </a:prstGeom>
          <a:noFill/>
          <a:ln w="9525">
            <a:noFill/>
            <a:miter lim="800000"/>
            <a:headEnd/>
            <a:tailEnd/>
          </a:ln>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latin typeface="微软雅黑" panose="020B0503020204020204" pitchFamily="34" charset="-122"/>
                <a:ea typeface="微软雅黑" panose="020B0503020204020204" pitchFamily="34" charset="-122"/>
              </a:rPr>
              <a:t>信息的整合设计：</a:t>
            </a:r>
            <a:endParaRPr lang="en-US" altLang="zh-CN" sz="1600" b="1">
              <a:latin typeface="微软雅黑" panose="020B0503020204020204" pitchFamily="34" charset="-122"/>
              <a:ea typeface="微软雅黑" panose="020B0503020204020204" pitchFamily="34" charset="-122"/>
            </a:endParaRPr>
          </a:p>
          <a:p>
            <a:pPr eaLnBrk="1" hangingPunct="1"/>
            <a:r>
              <a:rPr lang="en-US" altLang="zh-CN" sz="2400" b="1">
                <a:solidFill>
                  <a:srgbClr val="7F7F7F"/>
                </a:solidFill>
                <a:latin typeface="微软雅黑" panose="020B0503020204020204" pitchFamily="34" charset="-122"/>
                <a:ea typeface="微软雅黑" panose="020B0503020204020204" pitchFamily="34" charset="-122"/>
              </a:rPr>
              <a:t>5-</a:t>
            </a:r>
            <a:r>
              <a:rPr lang="zh-CN" altLang="en-US" sz="2400" b="1">
                <a:solidFill>
                  <a:srgbClr val="7F7F7F"/>
                </a:solidFill>
                <a:latin typeface="微软雅黑" panose="020B0503020204020204" pitchFamily="34" charset="-122"/>
                <a:ea typeface="微软雅黑" panose="020B0503020204020204" pitchFamily="34" charset="-122"/>
              </a:rPr>
              <a:t>其他一些设计要点：</a:t>
            </a:r>
            <a:endParaRPr lang="en-US" altLang="zh-CN" sz="2400" b="1">
              <a:solidFill>
                <a:srgbClr val="7F7F7F"/>
              </a:solidFill>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在使用电脑之前，先完成所有的设计草稿。技术会限制设计师的创意发挥。</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人们会在阅读文字之前先读图，因此所涉及的图形尽量做到内容独立完整，另外对信息的总结归纳可以用简洁的标题呈现，言简意赅。</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图形要能够表述相对完整的信息内容（故事），设计时需要考虑让图形越简洁越好。</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在条件允许的前提下尽量呈现实际数据，人们处理大量信息的能力很强，设计师的工作是将数据背后的模式展现出来，帮助受众厘清数据之间的关系和内涵。</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非数据性元素在设计中使用越少越好。如非必需，方框，各种装饰线条，彩色背景，网格，阴影和其他装饰元素都可删除。如果必须保留的话，可以做一些弱化处理，如淡色，细线，点化线等。</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尽量减少和简化解释信息内容所必需的过程步骤。重要信息如果能够以标题的形式呈现，就不要放到文本块中。或者以醒目的字体（特异但符合整体风格）让信息内容凸显出来。</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提供与信息内容（故事）密切相关的背景信息，具体方式可以灵活运用。</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25">
            <a:extLst>
              <a:ext uri="{FF2B5EF4-FFF2-40B4-BE49-F238E27FC236}">
                <a16:creationId xmlns:a16="http://schemas.microsoft.com/office/drawing/2014/main" id="{A78DF09F-6A39-0146-8DE4-14709EAFD351}"/>
              </a:ext>
            </a:extLst>
          </p:cNvPr>
          <p:cNvSpPr>
            <a:spLocks noChangeShapeType="1"/>
          </p:cNvSpPr>
          <p:nvPr/>
        </p:nvSpPr>
        <p:spPr bwMode="auto">
          <a:xfrm>
            <a:off x="4500563" y="1989138"/>
            <a:ext cx="0" cy="2519362"/>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 name="Line 26">
            <a:extLst>
              <a:ext uri="{FF2B5EF4-FFF2-40B4-BE49-F238E27FC236}">
                <a16:creationId xmlns:a16="http://schemas.microsoft.com/office/drawing/2014/main" id="{E4D5B06B-A8EA-4B42-B0AE-95C4E8394E8E}"/>
              </a:ext>
            </a:extLst>
          </p:cNvPr>
          <p:cNvSpPr>
            <a:spLocks noChangeShapeType="1"/>
          </p:cNvSpPr>
          <p:nvPr/>
        </p:nvSpPr>
        <p:spPr bwMode="auto">
          <a:xfrm>
            <a:off x="4500563" y="4581525"/>
            <a:ext cx="0" cy="576263"/>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0" name="Rectangle 24">
            <a:extLst>
              <a:ext uri="{FF2B5EF4-FFF2-40B4-BE49-F238E27FC236}">
                <a16:creationId xmlns:a16="http://schemas.microsoft.com/office/drawing/2014/main" id="{2776105A-552A-AA40-B0E8-2D1B0C79CB44}"/>
              </a:ext>
            </a:extLst>
          </p:cNvPr>
          <p:cNvSpPr>
            <a:spLocks noChangeArrowheads="1"/>
          </p:cNvSpPr>
          <p:nvPr/>
        </p:nvSpPr>
        <p:spPr bwMode="auto">
          <a:xfrm>
            <a:off x="3492500" y="4508500"/>
            <a:ext cx="2159000" cy="3603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101" name="Rectangle 23">
            <a:extLst>
              <a:ext uri="{FF2B5EF4-FFF2-40B4-BE49-F238E27FC236}">
                <a16:creationId xmlns:a16="http://schemas.microsoft.com/office/drawing/2014/main" id="{6A975635-1097-D447-BBC5-49C82AE6A33A}"/>
              </a:ext>
            </a:extLst>
          </p:cNvPr>
          <p:cNvSpPr>
            <a:spLocks noChangeArrowheads="1"/>
          </p:cNvSpPr>
          <p:nvPr/>
        </p:nvSpPr>
        <p:spPr bwMode="auto">
          <a:xfrm>
            <a:off x="323850" y="5157788"/>
            <a:ext cx="8424863" cy="13668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102" name="Rectangle 22">
            <a:extLst>
              <a:ext uri="{FF2B5EF4-FFF2-40B4-BE49-F238E27FC236}">
                <a16:creationId xmlns:a16="http://schemas.microsoft.com/office/drawing/2014/main" id="{609C4AB5-77E8-0F41-9698-D616FA1BE9B8}"/>
              </a:ext>
            </a:extLst>
          </p:cNvPr>
          <p:cNvSpPr>
            <a:spLocks noChangeArrowheads="1"/>
          </p:cNvSpPr>
          <p:nvPr/>
        </p:nvSpPr>
        <p:spPr bwMode="auto">
          <a:xfrm>
            <a:off x="323850" y="2492375"/>
            <a:ext cx="8424863" cy="17287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103" name="Rectangle 21">
            <a:extLst>
              <a:ext uri="{FF2B5EF4-FFF2-40B4-BE49-F238E27FC236}">
                <a16:creationId xmlns:a16="http://schemas.microsoft.com/office/drawing/2014/main" id="{37592675-65D6-234A-9FCA-81C960C56CBF}"/>
              </a:ext>
            </a:extLst>
          </p:cNvPr>
          <p:cNvSpPr>
            <a:spLocks noChangeArrowheads="1"/>
          </p:cNvSpPr>
          <p:nvPr/>
        </p:nvSpPr>
        <p:spPr bwMode="auto">
          <a:xfrm>
            <a:off x="323850" y="909638"/>
            <a:ext cx="8424863" cy="11509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104" name="Rectangle 4">
            <a:extLst>
              <a:ext uri="{FF2B5EF4-FFF2-40B4-BE49-F238E27FC236}">
                <a16:creationId xmlns:a16="http://schemas.microsoft.com/office/drawing/2014/main" id="{F30D6BF9-C293-C64E-BF6D-EF6E0541EFC2}"/>
              </a:ext>
            </a:extLst>
          </p:cNvPr>
          <p:cNvSpPr>
            <a:spLocks noChangeArrowheads="1"/>
          </p:cNvSpPr>
          <p:nvPr/>
        </p:nvSpPr>
        <p:spPr bwMode="auto">
          <a:xfrm>
            <a:off x="3203575" y="428625"/>
            <a:ext cx="1979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rPr>
              <a:t>信息图形设计工作框架</a:t>
            </a:r>
            <a:endParaRPr lang="en-US" altLang="zh-CN" sz="1400">
              <a:latin typeface="微软雅黑" panose="020B0503020204020204" pitchFamily="34" charset="-122"/>
              <a:ea typeface="微软雅黑" panose="020B0503020204020204" pitchFamily="34" charset="-122"/>
            </a:endParaRPr>
          </a:p>
        </p:txBody>
      </p:sp>
      <p:sp>
        <p:nvSpPr>
          <p:cNvPr id="4105" name="Text Box 8">
            <a:extLst>
              <a:ext uri="{FF2B5EF4-FFF2-40B4-BE49-F238E27FC236}">
                <a16:creationId xmlns:a16="http://schemas.microsoft.com/office/drawing/2014/main" id="{6F1D2E99-ABC4-6747-BE19-07593258B63C}"/>
              </a:ext>
            </a:extLst>
          </p:cNvPr>
          <p:cNvSpPr txBox="1">
            <a:spLocks noChangeArrowheads="1"/>
          </p:cNvSpPr>
          <p:nvPr/>
        </p:nvSpPr>
        <p:spPr bwMode="auto">
          <a:xfrm>
            <a:off x="539750" y="981075"/>
            <a:ext cx="22320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微软雅黑" panose="020B0503020204020204" pitchFamily="34" charset="-122"/>
                <a:ea typeface="微软雅黑" panose="020B0503020204020204" pitchFamily="34" charset="-122"/>
              </a:rPr>
              <a:t>空间</a:t>
            </a:r>
            <a:endParaRPr lang="en-US" altLang="zh-CN" b="1">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用于描述物理或概念空间中的地理位置关系和空间关系的信息</a:t>
            </a:r>
            <a:endParaRPr lang="en-US" altLang="zh-CN">
              <a:latin typeface="微软雅黑" panose="020B0503020204020204" pitchFamily="34" charset="-122"/>
              <a:ea typeface="微软雅黑" panose="020B0503020204020204" pitchFamily="34" charset="-122"/>
            </a:endParaRPr>
          </a:p>
        </p:txBody>
      </p:sp>
      <p:sp>
        <p:nvSpPr>
          <p:cNvPr id="4106" name="Text Box 9">
            <a:extLst>
              <a:ext uri="{FF2B5EF4-FFF2-40B4-BE49-F238E27FC236}">
                <a16:creationId xmlns:a16="http://schemas.microsoft.com/office/drawing/2014/main" id="{AA706901-7AAF-ED45-BDF3-4C6D8FB0C620}"/>
              </a:ext>
            </a:extLst>
          </p:cNvPr>
          <p:cNvSpPr txBox="1">
            <a:spLocks noChangeArrowheads="1"/>
          </p:cNvSpPr>
          <p:nvPr/>
        </p:nvSpPr>
        <p:spPr bwMode="auto">
          <a:xfrm>
            <a:off x="3492500" y="981075"/>
            <a:ext cx="23034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微软雅黑" panose="020B0503020204020204" pitchFamily="34" charset="-122"/>
                <a:ea typeface="微软雅黑" panose="020B0503020204020204" pitchFamily="34" charset="-122"/>
              </a:rPr>
              <a:t>时间序列</a:t>
            </a:r>
            <a:endParaRPr lang="en-US" altLang="zh-CN" b="1">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用于描述物理或概念的时间链中的位置和关系序列的信息</a:t>
            </a:r>
            <a:endParaRPr lang="en-US" altLang="zh-CN">
              <a:latin typeface="微软雅黑" panose="020B0503020204020204" pitchFamily="34" charset="-122"/>
              <a:ea typeface="微软雅黑" panose="020B0503020204020204" pitchFamily="34" charset="-122"/>
            </a:endParaRPr>
          </a:p>
        </p:txBody>
      </p:sp>
      <p:sp>
        <p:nvSpPr>
          <p:cNvPr id="4107" name="Text Box 10">
            <a:extLst>
              <a:ext uri="{FF2B5EF4-FFF2-40B4-BE49-F238E27FC236}">
                <a16:creationId xmlns:a16="http://schemas.microsoft.com/office/drawing/2014/main" id="{15CD04DA-131A-3F4D-92D0-D6C545D741B2}"/>
              </a:ext>
            </a:extLst>
          </p:cNvPr>
          <p:cNvSpPr txBox="1">
            <a:spLocks noChangeArrowheads="1"/>
          </p:cNvSpPr>
          <p:nvPr/>
        </p:nvSpPr>
        <p:spPr bwMode="auto">
          <a:xfrm>
            <a:off x="6227763" y="981075"/>
            <a:ext cx="2305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微软雅黑" panose="020B0503020204020204" pitchFamily="34" charset="-122"/>
                <a:ea typeface="微软雅黑" panose="020B0503020204020204" pitchFamily="34" charset="-122"/>
              </a:rPr>
              <a:t>数量</a:t>
            </a:r>
            <a:endParaRPr lang="en-US" altLang="zh-CN" b="1">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用于描述空间和时间上有关尺度，比例，变化和数量的组织结构方面的信息</a:t>
            </a:r>
            <a:endParaRPr lang="en-US" altLang="zh-CN">
              <a:latin typeface="微软雅黑" panose="020B0503020204020204" pitchFamily="34" charset="-122"/>
              <a:ea typeface="微软雅黑" panose="020B0503020204020204" pitchFamily="34" charset="-122"/>
            </a:endParaRPr>
          </a:p>
        </p:txBody>
      </p:sp>
      <p:sp>
        <p:nvSpPr>
          <p:cNvPr id="4108" name="Rectangle 11">
            <a:extLst>
              <a:ext uri="{FF2B5EF4-FFF2-40B4-BE49-F238E27FC236}">
                <a16:creationId xmlns:a16="http://schemas.microsoft.com/office/drawing/2014/main" id="{23FE2125-A4CF-A842-9CF3-391FB085FACB}"/>
              </a:ext>
            </a:extLst>
          </p:cNvPr>
          <p:cNvSpPr>
            <a:spLocks noChangeArrowheads="1"/>
          </p:cNvSpPr>
          <p:nvPr/>
        </p:nvSpPr>
        <p:spPr bwMode="auto">
          <a:xfrm>
            <a:off x="8050213" y="692150"/>
            <a:ext cx="698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b="1" i="1">
                <a:latin typeface="微软雅黑" panose="020B0503020204020204" pitchFamily="34" charset="-122"/>
                <a:ea typeface="微软雅黑" panose="020B0503020204020204" pitchFamily="34" charset="-122"/>
              </a:rPr>
              <a:t>信息类型</a:t>
            </a:r>
            <a:endParaRPr lang="en-US" altLang="zh-CN" b="1" i="1">
              <a:latin typeface="微软雅黑" panose="020B0503020204020204" pitchFamily="34" charset="-122"/>
              <a:ea typeface="微软雅黑" panose="020B0503020204020204" pitchFamily="34" charset="-122"/>
            </a:endParaRPr>
          </a:p>
        </p:txBody>
      </p:sp>
      <p:sp>
        <p:nvSpPr>
          <p:cNvPr id="4109" name="Rectangle 12">
            <a:extLst>
              <a:ext uri="{FF2B5EF4-FFF2-40B4-BE49-F238E27FC236}">
                <a16:creationId xmlns:a16="http://schemas.microsoft.com/office/drawing/2014/main" id="{11ECC290-A3E7-5D42-8942-213262F2787C}"/>
              </a:ext>
            </a:extLst>
          </p:cNvPr>
          <p:cNvSpPr>
            <a:spLocks noChangeArrowheads="1"/>
          </p:cNvSpPr>
          <p:nvPr/>
        </p:nvSpPr>
        <p:spPr bwMode="auto">
          <a:xfrm>
            <a:off x="7794625" y="2276475"/>
            <a:ext cx="9540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b="1" i="1">
                <a:latin typeface="微软雅黑" panose="020B0503020204020204" pitchFamily="34" charset="-122"/>
                <a:ea typeface="微软雅黑" panose="020B0503020204020204" pitchFamily="34" charset="-122"/>
              </a:rPr>
              <a:t>信息图形工具</a:t>
            </a:r>
            <a:endParaRPr lang="en-US" altLang="zh-CN" b="1" i="1">
              <a:latin typeface="微软雅黑" panose="020B0503020204020204" pitchFamily="34" charset="-122"/>
              <a:ea typeface="微软雅黑" panose="020B0503020204020204" pitchFamily="34" charset="-122"/>
            </a:endParaRPr>
          </a:p>
        </p:txBody>
      </p:sp>
      <p:sp>
        <p:nvSpPr>
          <p:cNvPr id="4110" name="Text Box 13">
            <a:extLst>
              <a:ext uri="{FF2B5EF4-FFF2-40B4-BE49-F238E27FC236}">
                <a16:creationId xmlns:a16="http://schemas.microsoft.com/office/drawing/2014/main" id="{4F6D3A2B-A0E1-7340-B427-819F1F153F94}"/>
              </a:ext>
            </a:extLst>
          </p:cNvPr>
          <p:cNvSpPr txBox="1">
            <a:spLocks noChangeArrowheads="1"/>
          </p:cNvSpPr>
          <p:nvPr/>
        </p:nvSpPr>
        <p:spPr bwMode="auto">
          <a:xfrm>
            <a:off x="468313" y="2565400"/>
            <a:ext cx="28082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微软雅黑" panose="020B0503020204020204" pitchFamily="34" charset="-122"/>
                <a:ea typeface="微软雅黑" panose="020B0503020204020204" pitchFamily="34" charset="-122"/>
              </a:rPr>
              <a:t>图表</a:t>
            </a:r>
            <a:r>
              <a:rPr lang="en-US" altLang="zh-CN" b="1">
                <a:latin typeface="微软雅黑" panose="020B0503020204020204" pitchFamily="34" charset="-122"/>
                <a:ea typeface="微软雅黑" panose="020B0503020204020204" pitchFamily="34" charset="-122"/>
              </a:rPr>
              <a:t> </a:t>
            </a:r>
          </a:p>
          <a:p>
            <a:pPr eaLnBrk="1" hangingPunct="1"/>
            <a:r>
              <a:rPr lang="en-US" altLang="zh-CN">
                <a:latin typeface="微软雅黑" panose="020B0503020204020204" pitchFamily="34" charset="-122"/>
                <a:ea typeface="微软雅黑" panose="020B0503020204020204" pitchFamily="34" charset="-122"/>
              </a:rPr>
              <a:t>Icon: </a:t>
            </a:r>
            <a:r>
              <a:rPr lang="zh-CN" altLang="en-US">
                <a:latin typeface="微软雅黑" panose="020B0503020204020204" pitchFamily="34" charset="-122"/>
                <a:ea typeface="微软雅黑" panose="020B0503020204020204" pitchFamily="34" charset="-122"/>
              </a:rPr>
              <a:t>对显示对象的视觉化简化</a:t>
            </a:r>
            <a:endParaRPr lang="en-US" altLang="zh-CN">
              <a:latin typeface="微软雅黑" panose="020B0503020204020204" pitchFamily="34" charset="-122"/>
              <a:ea typeface="微软雅黑" panose="020B0503020204020204" pitchFamily="34" charset="-122"/>
            </a:endParaRPr>
          </a:p>
          <a:p>
            <a:pPr eaLnBrk="1" hangingPunct="1"/>
            <a:r>
              <a:rPr lang="en-US" altLang="zh-CN">
                <a:latin typeface="微软雅黑" panose="020B0503020204020204" pitchFamily="34" charset="-122"/>
                <a:ea typeface="微软雅黑" panose="020B0503020204020204" pitchFamily="34" charset="-122"/>
              </a:rPr>
              <a:t>Sequence: </a:t>
            </a:r>
            <a:r>
              <a:rPr lang="zh-CN" altLang="en-US">
                <a:latin typeface="微软雅黑" panose="020B0503020204020204" pitchFamily="34" charset="-122"/>
                <a:ea typeface="微软雅黑" panose="020B0503020204020204" pitchFamily="34" charset="-122"/>
              </a:rPr>
              <a:t>事件、活动和因果关系的递进步骤</a:t>
            </a:r>
            <a:endParaRPr lang="en-US" altLang="zh-CN">
              <a:latin typeface="微软雅黑" panose="020B0503020204020204" pitchFamily="34" charset="-122"/>
              <a:ea typeface="微软雅黑" panose="020B0503020204020204" pitchFamily="34" charset="-122"/>
            </a:endParaRPr>
          </a:p>
          <a:p>
            <a:pPr eaLnBrk="1" hangingPunct="1"/>
            <a:r>
              <a:rPr lang="en-US" altLang="zh-CN">
                <a:latin typeface="微软雅黑" panose="020B0503020204020204" pitchFamily="34" charset="-122"/>
                <a:ea typeface="微软雅黑" panose="020B0503020204020204" pitchFamily="34" charset="-122"/>
              </a:rPr>
              <a:t>Process: </a:t>
            </a:r>
            <a:r>
              <a:rPr lang="zh-CN" altLang="en-US">
                <a:latin typeface="微软雅黑" panose="020B0503020204020204" pitchFamily="34" charset="-122"/>
                <a:ea typeface="微软雅黑" panose="020B0503020204020204" pitchFamily="34" charset="-122"/>
              </a:rPr>
              <a:t>对时间和空间维度成步骤的互动信息的呈现</a:t>
            </a:r>
            <a:endParaRPr lang="en-US" altLang="zh-CN">
              <a:latin typeface="微软雅黑" panose="020B0503020204020204" pitchFamily="34" charset="-122"/>
              <a:ea typeface="微软雅黑" panose="020B0503020204020204" pitchFamily="34" charset="-122"/>
            </a:endParaRPr>
          </a:p>
          <a:p>
            <a:pPr eaLnBrk="1" hangingPunct="1"/>
            <a:r>
              <a:rPr lang="en-US" altLang="zh-CN">
                <a:latin typeface="微软雅黑" panose="020B0503020204020204" pitchFamily="34" charset="-122"/>
                <a:ea typeface="微软雅黑" panose="020B0503020204020204" pitchFamily="34" charset="-122"/>
              </a:rPr>
              <a:t>Timeline: </a:t>
            </a:r>
            <a:r>
              <a:rPr lang="zh-CN" altLang="en-US">
                <a:latin typeface="微软雅黑" panose="020B0503020204020204" pitchFamily="34" charset="-122"/>
                <a:ea typeface="微软雅黑" panose="020B0503020204020204" pitchFamily="34" charset="-122"/>
              </a:rPr>
              <a:t>呈现随时间推进而具备的演化</a:t>
            </a:r>
            <a:endParaRPr lang="en-US" altLang="zh-CN">
              <a:latin typeface="微软雅黑" panose="020B0503020204020204" pitchFamily="34" charset="-122"/>
              <a:ea typeface="微软雅黑" panose="020B0503020204020204" pitchFamily="34" charset="-122"/>
            </a:endParaRPr>
          </a:p>
          <a:p>
            <a:pPr eaLnBrk="1" hangingPunct="1"/>
            <a:r>
              <a:rPr lang="en-US" altLang="zh-CN">
                <a:latin typeface="微软雅黑" panose="020B0503020204020204" pitchFamily="34" charset="-122"/>
                <a:ea typeface="微软雅黑" panose="020B0503020204020204" pitchFamily="34" charset="-122"/>
              </a:rPr>
              <a:t>Exposition: </a:t>
            </a:r>
            <a:r>
              <a:rPr lang="zh-CN" altLang="en-US">
                <a:latin typeface="微软雅黑" panose="020B0503020204020204" pitchFamily="34" charset="-122"/>
                <a:ea typeface="微软雅黑" panose="020B0503020204020204" pitchFamily="34" charset="-122"/>
              </a:rPr>
              <a:t>呈现人眼观测不到的信息，如剖面，轴测图等</a:t>
            </a:r>
            <a:endParaRPr lang="en-US" altLang="zh-CN">
              <a:latin typeface="微软雅黑" panose="020B0503020204020204" pitchFamily="34" charset="-122"/>
              <a:ea typeface="微软雅黑" panose="020B0503020204020204" pitchFamily="34" charset="-122"/>
            </a:endParaRPr>
          </a:p>
        </p:txBody>
      </p:sp>
      <p:sp>
        <p:nvSpPr>
          <p:cNvPr id="4111" name="Text Box 14">
            <a:extLst>
              <a:ext uri="{FF2B5EF4-FFF2-40B4-BE49-F238E27FC236}">
                <a16:creationId xmlns:a16="http://schemas.microsoft.com/office/drawing/2014/main" id="{FBF68025-6A3C-C949-8FB1-5FA0B61460F2}"/>
              </a:ext>
            </a:extLst>
          </p:cNvPr>
          <p:cNvSpPr txBox="1">
            <a:spLocks noChangeArrowheads="1"/>
          </p:cNvSpPr>
          <p:nvPr/>
        </p:nvSpPr>
        <p:spPr bwMode="auto">
          <a:xfrm>
            <a:off x="3490913" y="2565400"/>
            <a:ext cx="2736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微软雅黑" panose="020B0503020204020204" pitchFamily="34" charset="-122"/>
                <a:ea typeface="微软雅黑" panose="020B0503020204020204" pitchFamily="34" charset="-122"/>
              </a:rPr>
              <a:t>地图</a:t>
            </a:r>
            <a:r>
              <a:rPr lang="en-US" altLang="zh-CN" b="1">
                <a:latin typeface="微软雅黑" panose="020B0503020204020204" pitchFamily="34" charset="-122"/>
                <a:ea typeface="微软雅黑" panose="020B0503020204020204" pitchFamily="34" charset="-122"/>
              </a:rPr>
              <a:t>/</a:t>
            </a:r>
            <a:r>
              <a:rPr lang="zh-CN" altLang="en-US" b="1">
                <a:latin typeface="微软雅黑" panose="020B0503020204020204" pitchFamily="34" charset="-122"/>
                <a:ea typeface="微软雅黑" panose="020B0503020204020204" pitchFamily="34" charset="-122"/>
              </a:rPr>
              <a:t>定位图</a:t>
            </a:r>
            <a:endParaRPr lang="en-US" altLang="zh-CN" b="1">
              <a:latin typeface="微软雅黑" panose="020B0503020204020204" pitchFamily="34" charset="-122"/>
              <a:ea typeface="微软雅黑" panose="020B0503020204020204" pitchFamily="34" charset="-122"/>
            </a:endParaRPr>
          </a:p>
          <a:p>
            <a:pPr eaLnBrk="1" hangingPunct="1"/>
            <a:r>
              <a:rPr lang="en-US" altLang="zh-CN" i="1">
                <a:latin typeface="微软雅黑" panose="020B0503020204020204" pitchFamily="34" charset="-122"/>
                <a:ea typeface="微软雅黑" panose="020B0503020204020204" pitchFamily="34" charset="-122"/>
              </a:rPr>
              <a:t>Locator: </a:t>
            </a:r>
            <a:r>
              <a:rPr lang="zh-CN" altLang="en-US" i="1">
                <a:latin typeface="微软雅黑" panose="020B0503020204020204" pitchFamily="34" charset="-122"/>
                <a:ea typeface="微软雅黑" panose="020B0503020204020204" pitchFamily="34" charset="-122"/>
              </a:rPr>
              <a:t>呈现相关事物之间的位置关系</a:t>
            </a:r>
            <a:endParaRPr lang="en-US" altLang="zh-CN">
              <a:latin typeface="微软雅黑" panose="020B0503020204020204" pitchFamily="34" charset="-122"/>
              <a:ea typeface="微软雅黑" panose="020B0503020204020204" pitchFamily="34" charset="-122"/>
            </a:endParaRPr>
          </a:p>
          <a:p>
            <a:pPr eaLnBrk="1" hangingPunct="1"/>
            <a:r>
              <a:rPr lang="en-US" altLang="zh-CN" i="1">
                <a:latin typeface="微软雅黑" panose="020B0503020204020204" pitchFamily="34" charset="-122"/>
                <a:ea typeface="微软雅黑" panose="020B0503020204020204" pitchFamily="34" charset="-122"/>
              </a:rPr>
              <a:t>Data: </a:t>
            </a:r>
            <a:r>
              <a:rPr lang="zh-CN" altLang="en-US" i="1">
                <a:latin typeface="微软雅黑" panose="020B0503020204020204" pitchFamily="34" charset="-122"/>
                <a:ea typeface="微软雅黑" panose="020B0503020204020204" pitchFamily="34" charset="-122"/>
              </a:rPr>
              <a:t>呈现与地理位置相关的数量信息</a:t>
            </a:r>
            <a:endParaRPr lang="en-US" altLang="zh-CN">
              <a:latin typeface="微软雅黑" panose="020B0503020204020204" pitchFamily="34" charset="-122"/>
              <a:ea typeface="微软雅黑" panose="020B0503020204020204" pitchFamily="34" charset="-122"/>
            </a:endParaRPr>
          </a:p>
          <a:p>
            <a:pPr eaLnBrk="1" hangingPunct="1"/>
            <a:r>
              <a:rPr lang="en-US" altLang="zh-CN" i="1">
                <a:latin typeface="微软雅黑" panose="020B0503020204020204" pitchFamily="34" charset="-122"/>
                <a:ea typeface="微软雅黑" panose="020B0503020204020204" pitchFamily="34" charset="-122"/>
              </a:rPr>
              <a:t>Schematic: </a:t>
            </a:r>
            <a:r>
              <a:rPr lang="zh-CN" altLang="en-US" i="1">
                <a:latin typeface="微软雅黑" panose="020B0503020204020204" pitchFamily="34" charset="-122"/>
                <a:ea typeface="微软雅黑" panose="020B0503020204020204" pitchFamily="34" charset="-122"/>
              </a:rPr>
              <a:t>对地理，流程，序列 的抽象表达</a:t>
            </a:r>
            <a:endParaRPr lang="en-US" altLang="zh-CN">
              <a:latin typeface="微软雅黑" panose="020B0503020204020204" pitchFamily="34" charset="-122"/>
              <a:ea typeface="微软雅黑" panose="020B0503020204020204" pitchFamily="34" charset="-122"/>
            </a:endParaRPr>
          </a:p>
        </p:txBody>
      </p:sp>
      <p:sp>
        <p:nvSpPr>
          <p:cNvPr id="4112" name="Text Box 15">
            <a:extLst>
              <a:ext uri="{FF2B5EF4-FFF2-40B4-BE49-F238E27FC236}">
                <a16:creationId xmlns:a16="http://schemas.microsoft.com/office/drawing/2014/main" id="{1A44EF26-287D-B647-91C9-B003DA69DE82}"/>
              </a:ext>
            </a:extLst>
          </p:cNvPr>
          <p:cNvSpPr txBox="1">
            <a:spLocks noChangeArrowheads="1"/>
          </p:cNvSpPr>
          <p:nvPr/>
        </p:nvSpPr>
        <p:spPr bwMode="auto">
          <a:xfrm>
            <a:off x="6372225" y="2565400"/>
            <a:ext cx="24495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微软雅黑" panose="020B0503020204020204" pitchFamily="34" charset="-122"/>
                <a:ea typeface="微软雅黑" panose="020B0503020204020204" pitchFamily="34" charset="-122"/>
              </a:rPr>
              <a:t>表格</a:t>
            </a:r>
            <a:endParaRPr lang="en-US" altLang="zh-CN" b="1">
              <a:latin typeface="微软雅黑" panose="020B0503020204020204" pitchFamily="34" charset="-122"/>
              <a:ea typeface="微软雅黑" panose="020B0503020204020204" pitchFamily="34" charset="-122"/>
            </a:endParaRPr>
          </a:p>
          <a:p>
            <a:pPr eaLnBrk="1" hangingPunct="1"/>
            <a:r>
              <a:rPr lang="en-US" altLang="zh-CN" i="1">
                <a:latin typeface="微软雅黑" panose="020B0503020204020204" pitchFamily="34" charset="-122"/>
                <a:ea typeface="微软雅黑" panose="020B0503020204020204" pitchFamily="34" charset="-122"/>
              </a:rPr>
              <a:t>Flow: </a:t>
            </a:r>
            <a:r>
              <a:rPr lang="zh-CN" altLang="en-US" i="1">
                <a:latin typeface="微软雅黑" panose="020B0503020204020204" pitchFamily="34" charset="-122"/>
                <a:ea typeface="微软雅黑" panose="020B0503020204020204" pitchFamily="34" charset="-122"/>
              </a:rPr>
              <a:t>呈现随时间变化所呈现的量的变化</a:t>
            </a:r>
            <a:endParaRPr lang="en-US" altLang="zh-CN">
              <a:latin typeface="微软雅黑" panose="020B0503020204020204" pitchFamily="34" charset="-122"/>
              <a:ea typeface="微软雅黑" panose="020B0503020204020204" pitchFamily="34" charset="-122"/>
            </a:endParaRPr>
          </a:p>
          <a:p>
            <a:pPr eaLnBrk="1" hangingPunct="1"/>
            <a:r>
              <a:rPr lang="en-US" altLang="zh-CN" i="1">
                <a:latin typeface="微软雅黑" panose="020B0503020204020204" pitchFamily="34" charset="-122"/>
                <a:ea typeface="微软雅黑" panose="020B0503020204020204" pitchFamily="34" charset="-122"/>
              </a:rPr>
              <a:t>Bar: </a:t>
            </a:r>
            <a:r>
              <a:rPr lang="zh-CN" altLang="en-US" i="1">
                <a:latin typeface="微软雅黑" panose="020B0503020204020204" pitchFamily="34" charset="-122"/>
                <a:ea typeface="微软雅黑" panose="020B0503020204020204" pitchFamily="34" charset="-122"/>
              </a:rPr>
              <a:t>呈现量的比例比较</a:t>
            </a:r>
            <a:endParaRPr lang="en-US" altLang="zh-CN">
              <a:latin typeface="微软雅黑" panose="020B0503020204020204" pitchFamily="34" charset="-122"/>
              <a:ea typeface="微软雅黑" panose="020B0503020204020204" pitchFamily="34" charset="-122"/>
            </a:endParaRPr>
          </a:p>
          <a:p>
            <a:pPr eaLnBrk="1" hangingPunct="1"/>
            <a:r>
              <a:rPr lang="en-US" altLang="zh-CN" i="1">
                <a:latin typeface="微软雅黑" panose="020B0503020204020204" pitchFamily="34" charset="-122"/>
                <a:ea typeface="微软雅黑" panose="020B0503020204020204" pitchFamily="34" charset="-122"/>
              </a:rPr>
              <a:t>Pie: </a:t>
            </a:r>
            <a:r>
              <a:rPr lang="zh-CN" altLang="en-US" i="1">
                <a:latin typeface="微软雅黑" panose="020B0503020204020204" pitchFamily="34" charset="-122"/>
                <a:ea typeface="微软雅黑" panose="020B0503020204020204" pitchFamily="34" charset="-122"/>
              </a:rPr>
              <a:t>呈现整个的各部分的分配关系</a:t>
            </a:r>
            <a:endParaRPr lang="en-US" altLang="zh-CN">
              <a:latin typeface="微软雅黑" panose="020B0503020204020204" pitchFamily="34" charset="-122"/>
              <a:ea typeface="微软雅黑" panose="020B0503020204020204" pitchFamily="34" charset="-122"/>
            </a:endParaRPr>
          </a:p>
          <a:p>
            <a:pPr eaLnBrk="1" hangingPunct="1"/>
            <a:r>
              <a:rPr lang="en-US" altLang="zh-CN" i="1">
                <a:latin typeface="微软雅黑" panose="020B0503020204020204" pitchFamily="34" charset="-122"/>
                <a:ea typeface="微软雅黑" panose="020B0503020204020204" pitchFamily="34" charset="-122"/>
              </a:rPr>
              <a:t>Organization: </a:t>
            </a:r>
            <a:r>
              <a:rPr lang="zh-CN" altLang="en-US" i="1">
                <a:latin typeface="微软雅黑" panose="020B0503020204020204" pitchFamily="34" charset="-122"/>
                <a:ea typeface="微软雅黑" panose="020B0503020204020204" pitchFamily="34" charset="-122"/>
              </a:rPr>
              <a:t>呈现一个结构的各部分及其相互关系</a:t>
            </a:r>
            <a:endParaRPr lang="en-US" altLang="zh-CN">
              <a:latin typeface="微软雅黑" panose="020B0503020204020204" pitchFamily="34" charset="-122"/>
              <a:ea typeface="微软雅黑" panose="020B0503020204020204" pitchFamily="34" charset="-122"/>
            </a:endParaRPr>
          </a:p>
        </p:txBody>
      </p:sp>
      <p:sp>
        <p:nvSpPr>
          <p:cNvPr id="4113" name="Rectangle 16">
            <a:extLst>
              <a:ext uri="{FF2B5EF4-FFF2-40B4-BE49-F238E27FC236}">
                <a16:creationId xmlns:a16="http://schemas.microsoft.com/office/drawing/2014/main" id="{D8970032-4D31-8C4B-B8D2-83E56F53C7B9}"/>
              </a:ext>
            </a:extLst>
          </p:cNvPr>
          <p:cNvSpPr>
            <a:spLocks noChangeArrowheads="1"/>
          </p:cNvSpPr>
          <p:nvPr/>
        </p:nvSpPr>
        <p:spPr bwMode="auto">
          <a:xfrm>
            <a:off x="4162425" y="4579938"/>
            <a:ext cx="6969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chemeClr val="bg1"/>
                </a:solidFill>
                <a:latin typeface="微软雅黑" panose="020B0503020204020204" pitchFamily="34" charset="-122"/>
                <a:ea typeface="微软雅黑" panose="020B0503020204020204" pitchFamily="34" charset="-122"/>
              </a:rPr>
              <a:t>信息图形</a:t>
            </a:r>
            <a:endParaRPr lang="en-US" altLang="zh-CN">
              <a:latin typeface="微软雅黑" panose="020B0503020204020204" pitchFamily="34" charset="-122"/>
              <a:ea typeface="微软雅黑" panose="020B0503020204020204" pitchFamily="34" charset="-122"/>
            </a:endParaRPr>
          </a:p>
        </p:txBody>
      </p:sp>
      <p:sp>
        <p:nvSpPr>
          <p:cNvPr id="4114" name="Rectangle 17">
            <a:extLst>
              <a:ext uri="{FF2B5EF4-FFF2-40B4-BE49-F238E27FC236}">
                <a16:creationId xmlns:a16="http://schemas.microsoft.com/office/drawing/2014/main" id="{9E3E93DB-3669-AC45-99A5-BF3866D8D282}"/>
              </a:ext>
            </a:extLst>
          </p:cNvPr>
          <p:cNvSpPr>
            <a:spLocks noChangeArrowheads="1"/>
          </p:cNvSpPr>
          <p:nvPr/>
        </p:nvSpPr>
        <p:spPr bwMode="auto">
          <a:xfrm>
            <a:off x="7794625" y="4913313"/>
            <a:ext cx="9540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b="1" i="1">
                <a:latin typeface="微软雅黑" panose="020B0503020204020204" pitchFamily="34" charset="-122"/>
                <a:ea typeface="微软雅黑" panose="020B0503020204020204" pitchFamily="34" charset="-122"/>
              </a:rPr>
              <a:t>信息传达方法</a:t>
            </a:r>
            <a:endParaRPr lang="en-US" altLang="zh-CN" b="1" i="1">
              <a:latin typeface="微软雅黑" panose="020B0503020204020204" pitchFamily="34" charset="-122"/>
              <a:ea typeface="微软雅黑" panose="020B0503020204020204" pitchFamily="34" charset="-122"/>
            </a:endParaRPr>
          </a:p>
        </p:txBody>
      </p:sp>
      <p:sp>
        <p:nvSpPr>
          <p:cNvPr id="4115" name="Text Box 18">
            <a:extLst>
              <a:ext uri="{FF2B5EF4-FFF2-40B4-BE49-F238E27FC236}">
                <a16:creationId xmlns:a16="http://schemas.microsoft.com/office/drawing/2014/main" id="{B3A2C9C1-53EA-184D-B10F-ADB8818A16EF}"/>
              </a:ext>
            </a:extLst>
          </p:cNvPr>
          <p:cNvSpPr txBox="1">
            <a:spLocks noChangeArrowheads="1"/>
          </p:cNvSpPr>
          <p:nvPr/>
        </p:nvSpPr>
        <p:spPr bwMode="auto">
          <a:xfrm>
            <a:off x="539750" y="5229225"/>
            <a:ext cx="24479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微软雅黑" panose="020B0503020204020204" pitchFamily="34" charset="-122"/>
                <a:ea typeface="微软雅黑" panose="020B0503020204020204" pitchFamily="34" charset="-122"/>
              </a:rPr>
              <a:t>静态</a:t>
            </a:r>
            <a:endParaRPr lang="en-US" altLang="zh-CN" b="1">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一眼即能看到全貌的信息表达方式，如报纸中的图形，地图，产品手册等</a:t>
            </a:r>
            <a:endParaRPr lang="en-US" altLang="zh-CN">
              <a:latin typeface="微软雅黑" panose="020B0503020204020204" pitchFamily="34" charset="-122"/>
              <a:ea typeface="微软雅黑" panose="020B0503020204020204" pitchFamily="34" charset="-122"/>
            </a:endParaRPr>
          </a:p>
        </p:txBody>
      </p:sp>
      <p:sp>
        <p:nvSpPr>
          <p:cNvPr id="4116" name="Text Box 19">
            <a:extLst>
              <a:ext uri="{FF2B5EF4-FFF2-40B4-BE49-F238E27FC236}">
                <a16:creationId xmlns:a16="http://schemas.microsoft.com/office/drawing/2014/main" id="{7C338A2A-ED2C-1F47-93FC-1BB8B4055148}"/>
              </a:ext>
            </a:extLst>
          </p:cNvPr>
          <p:cNvSpPr txBox="1">
            <a:spLocks noChangeArrowheads="1"/>
          </p:cNvSpPr>
          <p:nvPr/>
        </p:nvSpPr>
        <p:spPr bwMode="auto">
          <a:xfrm>
            <a:off x="3419475" y="5229225"/>
            <a:ext cx="23764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微软雅黑" panose="020B0503020204020204" pitchFamily="34" charset="-122"/>
                <a:ea typeface="微软雅黑" panose="020B0503020204020204" pitchFamily="34" charset="-122"/>
              </a:rPr>
              <a:t>动态</a:t>
            </a:r>
            <a:endParaRPr lang="en-US" altLang="zh-CN" b="1">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基于线性时间序列的信息的递进式表达，如动画，连环画，动态视频等</a:t>
            </a:r>
            <a:endParaRPr lang="en-US" altLang="zh-CN">
              <a:latin typeface="微软雅黑" panose="020B0503020204020204" pitchFamily="34" charset="-122"/>
              <a:ea typeface="微软雅黑" panose="020B0503020204020204" pitchFamily="34" charset="-122"/>
            </a:endParaRPr>
          </a:p>
        </p:txBody>
      </p:sp>
      <p:sp>
        <p:nvSpPr>
          <p:cNvPr id="4117" name="Text Box 20">
            <a:extLst>
              <a:ext uri="{FF2B5EF4-FFF2-40B4-BE49-F238E27FC236}">
                <a16:creationId xmlns:a16="http://schemas.microsoft.com/office/drawing/2014/main" id="{1BA7BA23-F0CA-3845-8B04-666F7184655C}"/>
              </a:ext>
            </a:extLst>
          </p:cNvPr>
          <p:cNvSpPr txBox="1">
            <a:spLocks noChangeArrowheads="1"/>
          </p:cNvSpPr>
          <p:nvPr/>
        </p:nvSpPr>
        <p:spPr bwMode="auto">
          <a:xfrm>
            <a:off x="6011863" y="5229225"/>
            <a:ext cx="27368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微软雅黑" panose="020B0503020204020204" pitchFamily="34" charset="-122"/>
                <a:ea typeface="微软雅黑" panose="020B0503020204020204" pitchFamily="34" charset="-122"/>
              </a:rPr>
              <a:t>交互</a:t>
            </a:r>
            <a:endParaRPr lang="en-US" altLang="zh-CN" b="1">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根据信息阅读者的选择呈现信息内容的表达方式。</a:t>
            </a:r>
            <a:endParaRPr lang="en-US" altLang="zh-CN">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a:extLst>
              <a:ext uri="{FF2B5EF4-FFF2-40B4-BE49-F238E27FC236}">
                <a16:creationId xmlns:a16="http://schemas.microsoft.com/office/drawing/2014/main" id="{85E39232-6D33-0C40-9A32-A38EF618D99F}"/>
              </a:ext>
            </a:extLst>
          </p:cNvPr>
          <p:cNvSpPr txBox="1">
            <a:spLocks noChangeArrowheads="1"/>
          </p:cNvSpPr>
          <p:nvPr/>
        </p:nvSpPr>
        <p:spPr bwMode="auto">
          <a:xfrm>
            <a:off x="3203575" y="620713"/>
            <a:ext cx="56165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图表能够集中于单一类型信息的表达上，也能够同时呈现多重信息类型。</a:t>
            </a:r>
            <a:endParaRPr lang="en-US" altLang="zh-CN" sz="1200">
              <a:latin typeface="微软雅黑" panose="020B0503020204020204" pitchFamily="34" charset="-122"/>
              <a:ea typeface="微软雅黑" panose="020B0503020204020204" pitchFamily="34" charset="-122"/>
            </a:endParaRPr>
          </a:p>
          <a:p>
            <a:pPr eaLnBrk="1" hangingPunct="1"/>
            <a:endParaRPr lang="en-US" altLang="zh-CN" sz="1200">
              <a:latin typeface="微软雅黑" panose="020B0503020204020204" pitchFamily="34" charset="-122"/>
              <a:ea typeface="微软雅黑" panose="020B0503020204020204" pitchFamily="34" charset="-122"/>
            </a:endParaRPr>
          </a:p>
          <a:p>
            <a:pPr eaLnBrk="1" hangingPunct="1"/>
            <a:r>
              <a:rPr lang="zh-CN" altLang="en-US" sz="1200">
                <a:latin typeface="微软雅黑" panose="020B0503020204020204" pitchFamily="34" charset="-122"/>
                <a:ea typeface="微软雅黑" panose="020B0503020204020204" pitchFamily="34" charset="-122"/>
              </a:rPr>
              <a:t>下面的例子表明了分别显示一种、两种、三种和四种数据类型时候的情况，所使用的可视化变量分别为位置，尺度和颜色。</a:t>
            </a:r>
            <a:endParaRPr lang="en-US" altLang="zh-CN" sz="1200">
              <a:latin typeface="微软雅黑" panose="020B0503020204020204" pitchFamily="34" charset="-122"/>
              <a:ea typeface="微软雅黑" panose="020B0503020204020204" pitchFamily="34" charset="-122"/>
            </a:endParaRPr>
          </a:p>
        </p:txBody>
      </p:sp>
      <p:pic>
        <p:nvPicPr>
          <p:cNvPr id="5123" name="Picture 5">
            <a:extLst>
              <a:ext uri="{FF2B5EF4-FFF2-40B4-BE49-F238E27FC236}">
                <a16:creationId xmlns:a16="http://schemas.microsoft.com/office/drawing/2014/main" id="{5DC125A8-F16A-F344-ABAC-F0A0E37E8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565400"/>
            <a:ext cx="105092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7">
            <a:extLst>
              <a:ext uri="{FF2B5EF4-FFF2-40B4-BE49-F238E27FC236}">
                <a16:creationId xmlns:a16="http://schemas.microsoft.com/office/drawing/2014/main" id="{4F00A1D5-7F4D-3646-ABC0-6848391DC87C}"/>
              </a:ext>
            </a:extLst>
          </p:cNvPr>
          <p:cNvSpPr txBox="1">
            <a:spLocks noChangeArrowheads="1"/>
          </p:cNvSpPr>
          <p:nvPr/>
        </p:nvSpPr>
        <p:spPr bwMode="auto">
          <a:xfrm>
            <a:off x="539750" y="5157788"/>
            <a:ext cx="1439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单一维度的信息表达：不同国家的</a:t>
            </a:r>
            <a:r>
              <a:rPr lang="en-US" altLang="zh-CN">
                <a:latin typeface="微软雅黑" panose="020B0503020204020204" pitchFamily="34" charset="-122"/>
                <a:ea typeface="微软雅黑" panose="020B0503020204020204" pitchFamily="34" charset="-122"/>
              </a:rPr>
              <a:t>GDP</a:t>
            </a:r>
          </a:p>
        </p:txBody>
      </p:sp>
      <p:pic>
        <p:nvPicPr>
          <p:cNvPr id="5125" name="Picture 8">
            <a:extLst>
              <a:ext uri="{FF2B5EF4-FFF2-40B4-BE49-F238E27FC236}">
                <a16:creationId xmlns:a16="http://schemas.microsoft.com/office/drawing/2014/main" id="{A20FBE9E-E8B9-D548-A4B8-966CF3B1F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708275"/>
            <a:ext cx="2160588"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Text Box 9">
            <a:extLst>
              <a:ext uri="{FF2B5EF4-FFF2-40B4-BE49-F238E27FC236}">
                <a16:creationId xmlns:a16="http://schemas.microsoft.com/office/drawing/2014/main" id="{879D4D00-5FFA-5A49-9B86-31A5CB26E438}"/>
              </a:ext>
            </a:extLst>
          </p:cNvPr>
          <p:cNvSpPr txBox="1">
            <a:spLocks noChangeArrowheads="1"/>
          </p:cNvSpPr>
          <p:nvPr/>
        </p:nvSpPr>
        <p:spPr bwMode="auto">
          <a:xfrm>
            <a:off x="2555875" y="5167313"/>
            <a:ext cx="18002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不同国家的</a:t>
            </a:r>
            <a:r>
              <a:rPr lang="en-US" altLang="zh-CN">
                <a:latin typeface="微软雅黑" panose="020B0503020204020204" pitchFamily="34" charset="-122"/>
                <a:ea typeface="微软雅黑" panose="020B0503020204020204" pitchFamily="34" charset="-122"/>
              </a:rPr>
              <a:t>GDP</a:t>
            </a:r>
            <a:r>
              <a:rPr lang="zh-CN" altLang="en-US">
                <a:latin typeface="微软雅黑" panose="020B0503020204020204" pitchFamily="34" charset="-122"/>
                <a:ea typeface="微软雅黑" panose="020B0503020204020204" pitchFamily="34" charset="-122"/>
              </a:rPr>
              <a:t>与国民期望的生活品质的分布，增加了生活品质数据</a:t>
            </a:r>
            <a:endParaRPr lang="en-US" altLang="zh-CN">
              <a:latin typeface="微软雅黑" panose="020B0503020204020204" pitchFamily="34" charset="-122"/>
              <a:ea typeface="微软雅黑" panose="020B0503020204020204" pitchFamily="34" charset="-122"/>
            </a:endParaRPr>
          </a:p>
        </p:txBody>
      </p:sp>
      <p:grpSp>
        <p:nvGrpSpPr>
          <p:cNvPr id="5127" name="Group 14">
            <a:extLst>
              <a:ext uri="{FF2B5EF4-FFF2-40B4-BE49-F238E27FC236}">
                <a16:creationId xmlns:a16="http://schemas.microsoft.com/office/drawing/2014/main" id="{0448CC85-A20D-EA4E-BEBE-D583D249E37C}"/>
              </a:ext>
            </a:extLst>
          </p:cNvPr>
          <p:cNvGrpSpPr>
            <a:grpSpLocks/>
          </p:cNvGrpSpPr>
          <p:nvPr/>
        </p:nvGrpSpPr>
        <p:grpSpPr bwMode="auto">
          <a:xfrm>
            <a:off x="4284663" y="2781300"/>
            <a:ext cx="2159000" cy="1912938"/>
            <a:chOff x="2789" y="1752"/>
            <a:chExt cx="1044" cy="925"/>
          </a:xfrm>
        </p:grpSpPr>
        <p:pic>
          <p:nvPicPr>
            <p:cNvPr id="5135" name="Picture 11">
              <a:extLst>
                <a:ext uri="{FF2B5EF4-FFF2-40B4-BE49-F238E27FC236}">
                  <a16:creationId xmlns:a16="http://schemas.microsoft.com/office/drawing/2014/main" id="{0F8708E5-FF2D-A04F-B01A-3F097BFC2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 y="1752"/>
              <a:ext cx="395" cy="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10">
              <a:extLst>
                <a:ext uri="{FF2B5EF4-FFF2-40B4-BE49-F238E27FC236}">
                  <a16:creationId xmlns:a16="http://schemas.microsoft.com/office/drawing/2014/main" id="{698C13FA-23E1-704E-B226-1A54EDC5C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 y="1752"/>
              <a:ext cx="939"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8" name="Group 15">
            <a:extLst>
              <a:ext uri="{FF2B5EF4-FFF2-40B4-BE49-F238E27FC236}">
                <a16:creationId xmlns:a16="http://schemas.microsoft.com/office/drawing/2014/main" id="{09B06254-360D-B046-9746-E0BA53614319}"/>
              </a:ext>
            </a:extLst>
          </p:cNvPr>
          <p:cNvGrpSpPr>
            <a:grpSpLocks/>
          </p:cNvGrpSpPr>
          <p:nvPr/>
        </p:nvGrpSpPr>
        <p:grpSpPr bwMode="auto">
          <a:xfrm>
            <a:off x="6588125" y="2781300"/>
            <a:ext cx="2160588" cy="1835150"/>
            <a:chOff x="3152" y="2795"/>
            <a:chExt cx="1089" cy="925"/>
          </a:xfrm>
        </p:grpSpPr>
        <p:pic>
          <p:nvPicPr>
            <p:cNvPr id="5133" name="Picture 13">
              <a:extLst>
                <a:ext uri="{FF2B5EF4-FFF2-40B4-BE49-F238E27FC236}">
                  <a16:creationId xmlns:a16="http://schemas.microsoft.com/office/drawing/2014/main" id="{6A21B647-2553-334C-B1E3-2C68AD9A7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 y="2795"/>
              <a:ext cx="395" cy="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12">
              <a:extLst>
                <a:ext uri="{FF2B5EF4-FFF2-40B4-BE49-F238E27FC236}">
                  <a16:creationId xmlns:a16="http://schemas.microsoft.com/office/drawing/2014/main" id="{73CB1F7D-2EB7-5441-BD76-66A7D8C20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 y="2795"/>
              <a:ext cx="939"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9" name="Text Box 16">
            <a:extLst>
              <a:ext uri="{FF2B5EF4-FFF2-40B4-BE49-F238E27FC236}">
                <a16:creationId xmlns:a16="http://schemas.microsoft.com/office/drawing/2014/main" id="{830A7B4A-A089-484B-B089-181BEEEAB99C}"/>
              </a:ext>
            </a:extLst>
          </p:cNvPr>
          <p:cNvSpPr txBox="1">
            <a:spLocks noChangeArrowheads="1"/>
          </p:cNvSpPr>
          <p:nvPr/>
        </p:nvSpPr>
        <p:spPr bwMode="auto">
          <a:xfrm>
            <a:off x="4787900" y="5157788"/>
            <a:ext cx="1728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增加了第三个信息：国家的人口数</a:t>
            </a:r>
            <a:endParaRPr lang="en-US" altLang="zh-CN">
              <a:latin typeface="微软雅黑" panose="020B0503020204020204" pitchFamily="34" charset="-122"/>
              <a:ea typeface="微软雅黑" panose="020B0503020204020204" pitchFamily="34" charset="-122"/>
            </a:endParaRPr>
          </a:p>
        </p:txBody>
      </p:sp>
      <p:sp>
        <p:nvSpPr>
          <p:cNvPr id="5130" name="Text Box 17">
            <a:extLst>
              <a:ext uri="{FF2B5EF4-FFF2-40B4-BE49-F238E27FC236}">
                <a16:creationId xmlns:a16="http://schemas.microsoft.com/office/drawing/2014/main" id="{95F9A740-12BB-4547-8427-1AEC82B68BA1}"/>
              </a:ext>
            </a:extLst>
          </p:cNvPr>
          <p:cNvSpPr txBox="1">
            <a:spLocks noChangeArrowheads="1"/>
          </p:cNvSpPr>
          <p:nvPr/>
        </p:nvSpPr>
        <p:spPr bwMode="auto">
          <a:xfrm>
            <a:off x="7019925" y="5167313"/>
            <a:ext cx="16557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增加了第四个信息类型：人口统计变量信息如性别等</a:t>
            </a:r>
            <a:endParaRPr lang="en-US" altLang="zh-CN">
              <a:latin typeface="微软雅黑" panose="020B0503020204020204" pitchFamily="34" charset="-122"/>
              <a:ea typeface="微软雅黑" panose="020B0503020204020204" pitchFamily="34" charset="-122"/>
            </a:endParaRPr>
          </a:p>
        </p:txBody>
      </p:sp>
      <p:pic>
        <p:nvPicPr>
          <p:cNvPr id="5131" name="Picture 19">
            <a:extLst>
              <a:ext uri="{FF2B5EF4-FFF2-40B4-BE49-F238E27FC236}">
                <a16:creationId xmlns:a16="http://schemas.microsoft.com/office/drawing/2014/main" id="{51F4D5C0-D04E-DF42-B13F-C9C2B7835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6689" t="17746" r="18954" b="5141"/>
          <a:stretch>
            <a:fillRect/>
          </a:stretch>
        </p:blipFill>
        <p:spPr bwMode="auto">
          <a:xfrm>
            <a:off x="4500563" y="2781300"/>
            <a:ext cx="18256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20">
            <a:extLst>
              <a:ext uri="{FF2B5EF4-FFF2-40B4-BE49-F238E27FC236}">
                <a16:creationId xmlns:a16="http://schemas.microsoft.com/office/drawing/2014/main" id="{A1C8AB76-8293-BB4D-A822-6429CDBB9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4947" t="15346" r="20334" b="6601"/>
          <a:stretch>
            <a:fillRect/>
          </a:stretch>
        </p:blipFill>
        <p:spPr bwMode="auto">
          <a:xfrm>
            <a:off x="6808788" y="2708275"/>
            <a:ext cx="188436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7">
            <a:extLst>
              <a:ext uri="{FF2B5EF4-FFF2-40B4-BE49-F238E27FC236}">
                <a16:creationId xmlns:a16="http://schemas.microsoft.com/office/drawing/2014/main" id="{38929BEA-CC2F-5547-A601-BA411369E78B}"/>
              </a:ext>
            </a:extLst>
          </p:cNvPr>
          <p:cNvGrpSpPr>
            <a:grpSpLocks/>
          </p:cNvGrpSpPr>
          <p:nvPr/>
        </p:nvGrpSpPr>
        <p:grpSpPr bwMode="auto">
          <a:xfrm>
            <a:off x="3203575" y="549275"/>
            <a:ext cx="5472113" cy="1785938"/>
            <a:chOff x="1020" y="1797"/>
            <a:chExt cx="2209" cy="721"/>
          </a:xfrm>
        </p:grpSpPr>
        <p:pic>
          <p:nvPicPr>
            <p:cNvPr id="6156" name="Picture 4">
              <a:extLst>
                <a:ext uri="{FF2B5EF4-FFF2-40B4-BE49-F238E27FC236}">
                  <a16:creationId xmlns:a16="http://schemas.microsoft.com/office/drawing/2014/main" id="{12C278A2-B50F-F643-BD87-ABC9B595A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 y="1797"/>
              <a:ext cx="757"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5">
              <a:extLst>
                <a:ext uri="{FF2B5EF4-FFF2-40B4-BE49-F238E27FC236}">
                  <a16:creationId xmlns:a16="http://schemas.microsoft.com/office/drawing/2014/main" id="{75669CFE-9E1B-B54B-A0D5-468869F40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 y="1797"/>
              <a:ext cx="757"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8" name="Picture 6">
              <a:extLst>
                <a:ext uri="{FF2B5EF4-FFF2-40B4-BE49-F238E27FC236}">
                  <a16:creationId xmlns:a16="http://schemas.microsoft.com/office/drawing/2014/main" id="{7F353F8B-5A3B-534D-ABAC-F3E6F89F7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2" y="1797"/>
              <a:ext cx="757"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47" name="Group 10">
            <a:extLst>
              <a:ext uri="{FF2B5EF4-FFF2-40B4-BE49-F238E27FC236}">
                <a16:creationId xmlns:a16="http://schemas.microsoft.com/office/drawing/2014/main" id="{BE8FA587-4066-0E49-B1B6-905810FA31EB}"/>
              </a:ext>
            </a:extLst>
          </p:cNvPr>
          <p:cNvGrpSpPr>
            <a:grpSpLocks/>
          </p:cNvGrpSpPr>
          <p:nvPr/>
        </p:nvGrpSpPr>
        <p:grpSpPr bwMode="auto">
          <a:xfrm>
            <a:off x="3203575" y="2492375"/>
            <a:ext cx="5472113" cy="2030413"/>
            <a:chOff x="1111" y="1706"/>
            <a:chExt cx="2127" cy="789"/>
          </a:xfrm>
        </p:grpSpPr>
        <p:pic>
          <p:nvPicPr>
            <p:cNvPr id="6154" name="Picture 8">
              <a:extLst>
                <a:ext uri="{FF2B5EF4-FFF2-40B4-BE49-F238E27FC236}">
                  <a16:creationId xmlns:a16="http://schemas.microsoft.com/office/drawing/2014/main" id="{3EB20E4C-B0E4-D348-BEB4-9ED26F8AB3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 y="1706"/>
              <a:ext cx="1084" cy="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9">
              <a:extLst>
                <a:ext uri="{FF2B5EF4-FFF2-40B4-BE49-F238E27FC236}">
                  <a16:creationId xmlns:a16="http://schemas.microsoft.com/office/drawing/2014/main" id="{7C111318-28FC-BC48-98A9-1DEE8E19E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4" y="1706"/>
              <a:ext cx="1084" cy="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8" name="Rectangle 11">
            <a:extLst>
              <a:ext uri="{FF2B5EF4-FFF2-40B4-BE49-F238E27FC236}">
                <a16:creationId xmlns:a16="http://schemas.microsoft.com/office/drawing/2014/main" id="{D84AD050-009D-3543-9033-D5B6B2ED8C17}"/>
              </a:ext>
            </a:extLst>
          </p:cNvPr>
          <p:cNvSpPr>
            <a:spLocks noChangeArrowheads="1"/>
          </p:cNvSpPr>
          <p:nvPr/>
        </p:nvSpPr>
        <p:spPr bwMode="auto">
          <a:xfrm>
            <a:off x="250825" y="549275"/>
            <a:ext cx="28813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In September 2006 Amnesty International published satellite images of the Porta Farm settlement in Zimbabwe to show the destruction of more than 850 houses and structures, practically all of which are absent from the center image.</a:t>
            </a:r>
          </a:p>
          <a:p>
            <a:pPr eaLnBrk="1" hangingPunct="1"/>
            <a:r>
              <a:rPr lang="en-US" altLang="zh-CN">
                <a:latin typeface="微软雅黑" panose="020B0503020204020204" pitchFamily="34" charset="-122"/>
                <a:ea typeface="微软雅黑" panose="020B0503020204020204" pitchFamily="34" charset="-122"/>
              </a:rPr>
              <a:t>The third image indicates the center points of the destroyed structures.</a:t>
            </a:r>
          </a:p>
        </p:txBody>
      </p:sp>
      <p:sp>
        <p:nvSpPr>
          <p:cNvPr id="6149" name="Rectangle 12">
            <a:extLst>
              <a:ext uri="{FF2B5EF4-FFF2-40B4-BE49-F238E27FC236}">
                <a16:creationId xmlns:a16="http://schemas.microsoft.com/office/drawing/2014/main" id="{C17D30D0-EAF0-6346-BDAE-BAA1ABF317A3}"/>
              </a:ext>
            </a:extLst>
          </p:cNvPr>
          <p:cNvSpPr>
            <a:spLocks noChangeArrowheads="1"/>
          </p:cNvSpPr>
          <p:nvPr/>
        </p:nvSpPr>
        <p:spPr bwMode="auto">
          <a:xfrm>
            <a:off x="179388" y="2492375"/>
            <a:ext cx="29591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Interactive, printed cards for a campaign by TrueMajority examine the enormous budget of U.S. military and reveal how the money could be better spent. The campaign urged Congress to reallocate 15% of military budget to education and health care. The cards were designed by Sagmeister, Inc. </a:t>
            </a:r>
          </a:p>
          <a:p>
            <a:pPr eaLnBrk="1" hangingPunct="1"/>
            <a:endParaRPr lang="en-US" altLang="zh-CN">
              <a:latin typeface="微软雅黑" panose="020B0503020204020204" pitchFamily="34" charset="-122"/>
              <a:ea typeface="微软雅黑" panose="020B0503020204020204" pitchFamily="34" charset="-122"/>
            </a:endParaRPr>
          </a:p>
          <a:p>
            <a:pPr eaLnBrk="1" hangingPunct="1"/>
            <a:r>
              <a:rPr lang="en-US" altLang="zh-CN">
                <a:latin typeface="微软雅黑" panose="020B0503020204020204" pitchFamily="34" charset="-122"/>
                <a:ea typeface="微软雅黑" panose="020B0503020204020204" pitchFamily="34" charset="-122"/>
              </a:rPr>
              <a:t>The image on the card above changes as it is turned and viewed from different angles. The images compare the number of schools that could be built for the price of a single fighter jet.</a:t>
            </a:r>
          </a:p>
        </p:txBody>
      </p:sp>
      <p:grpSp>
        <p:nvGrpSpPr>
          <p:cNvPr id="6150" name="Group 17">
            <a:extLst>
              <a:ext uri="{FF2B5EF4-FFF2-40B4-BE49-F238E27FC236}">
                <a16:creationId xmlns:a16="http://schemas.microsoft.com/office/drawing/2014/main" id="{A0428BCC-26CC-9145-BC8A-8CFB9A4A646A}"/>
              </a:ext>
            </a:extLst>
          </p:cNvPr>
          <p:cNvGrpSpPr>
            <a:grpSpLocks/>
          </p:cNvGrpSpPr>
          <p:nvPr/>
        </p:nvGrpSpPr>
        <p:grpSpPr bwMode="auto">
          <a:xfrm>
            <a:off x="3203575" y="4710113"/>
            <a:ext cx="3529013" cy="1319212"/>
            <a:chOff x="2018" y="3113"/>
            <a:chExt cx="1846" cy="690"/>
          </a:xfrm>
        </p:grpSpPr>
        <p:pic>
          <p:nvPicPr>
            <p:cNvPr id="6152" name="Picture 13">
              <a:extLst>
                <a:ext uri="{FF2B5EF4-FFF2-40B4-BE49-F238E27FC236}">
                  <a16:creationId xmlns:a16="http://schemas.microsoft.com/office/drawing/2014/main" id="{849E663D-44E7-524C-8375-87ABF0DA75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8" y="3113"/>
              <a:ext cx="939"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14">
              <a:extLst>
                <a:ext uri="{FF2B5EF4-FFF2-40B4-BE49-F238E27FC236}">
                  <a16:creationId xmlns:a16="http://schemas.microsoft.com/office/drawing/2014/main" id="{5324EFD8-26FE-324F-8F02-178E6F0EE0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5" y="3113"/>
              <a:ext cx="939"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1" name="Rectangle 15">
            <a:extLst>
              <a:ext uri="{FF2B5EF4-FFF2-40B4-BE49-F238E27FC236}">
                <a16:creationId xmlns:a16="http://schemas.microsoft.com/office/drawing/2014/main" id="{6B0085DB-2E0D-104D-9444-2D088B7501E2}"/>
              </a:ext>
            </a:extLst>
          </p:cNvPr>
          <p:cNvSpPr>
            <a:spLocks noChangeArrowheads="1"/>
          </p:cNvSpPr>
          <p:nvPr/>
        </p:nvSpPr>
        <p:spPr bwMode="auto">
          <a:xfrm>
            <a:off x="179388" y="4797425"/>
            <a:ext cx="29527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Pulling the blue card to the right reveals a second layer of pictures and text, describing an alternative budget.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FC169081-8042-6E4E-BCCF-DB21928FB31F}"/>
              </a:ext>
            </a:extLst>
          </p:cNvPr>
          <p:cNvSpPr>
            <a:spLocks noChangeArrowheads="1"/>
          </p:cNvSpPr>
          <p:nvPr/>
        </p:nvSpPr>
        <p:spPr bwMode="auto">
          <a:xfrm>
            <a:off x="3203575" y="454025"/>
            <a:ext cx="2554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zh-CN" altLang="en-US" sz="1800" b="1">
                <a:latin typeface="微软雅黑" panose="020B0503020204020204" pitchFamily="34" charset="-122"/>
                <a:ea typeface="微软雅黑" panose="020B0503020204020204" pitchFamily="34" charset="-122"/>
              </a:rPr>
              <a:t>信息图形设计</a:t>
            </a:r>
            <a:r>
              <a:rPr lang="en-US" altLang="zh-CN" sz="1800" b="1">
                <a:latin typeface="微软雅黑" panose="020B0503020204020204" pitchFamily="34" charset="-122"/>
                <a:ea typeface="微软雅黑" panose="020B0503020204020204" pitchFamily="34" charset="-122"/>
              </a:rPr>
              <a:t>: 9</a:t>
            </a:r>
            <a:r>
              <a:rPr lang="zh-CN" altLang="en-US" sz="1800" b="1">
                <a:latin typeface="微软雅黑" panose="020B0503020204020204" pitchFamily="34" charset="-122"/>
                <a:ea typeface="微软雅黑" panose="020B0503020204020204" pitchFamily="34" charset="-122"/>
              </a:rPr>
              <a:t>个途径</a:t>
            </a:r>
            <a:r>
              <a:rPr lang="zh-CN" altLang="en-US">
                <a:latin typeface="微软雅黑" panose="020B0503020204020204" pitchFamily="34" charset="-122"/>
                <a:ea typeface="微软雅黑" panose="020B0503020204020204" pitchFamily="34" charset="-122"/>
              </a:rPr>
              <a:t> </a:t>
            </a:r>
          </a:p>
        </p:txBody>
      </p:sp>
      <p:sp>
        <p:nvSpPr>
          <p:cNvPr id="7171" name="Text Box 5">
            <a:extLst>
              <a:ext uri="{FF2B5EF4-FFF2-40B4-BE49-F238E27FC236}">
                <a16:creationId xmlns:a16="http://schemas.microsoft.com/office/drawing/2014/main" id="{CE179697-17C7-3043-AD73-2FA5D33C9311}"/>
              </a:ext>
            </a:extLst>
          </p:cNvPr>
          <p:cNvSpPr txBox="1">
            <a:spLocks noChangeArrowheads="1"/>
          </p:cNvSpPr>
          <p:nvPr/>
        </p:nvSpPr>
        <p:spPr bwMode="auto">
          <a:xfrm>
            <a:off x="3203575" y="1052513"/>
            <a:ext cx="568960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a:latin typeface="微软雅黑" panose="020B0503020204020204" pitchFamily="34" charset="-122"/>
                <a:ea typeface="微软雅黑" panose="020B0503020204020204" pitchFamily="34" charset="-122"/>
              </a:rPr>
              <a:t>In the last section, we understood where and how an infographic fits into the overall scheme of the information design process. In this section, let‟s glean some design strategies by analyzing some successful infographics. </a:t>
            </a:r>
          </a:p>
          <a:p>
            <a:pPr eaLnBrk="1" hangingPunct="1">
              <a:spcBef>
                <a:spcPct val="50000"/>
              </a:spcBef>
            </a:pPr>
            <a:r>
              <a:rPr lang="en-US" altLang="zh-CN" b="1">
                <a:latin typeface="微软雅黑" panose="020B0503020204020204" pitchFamily="34" charset="-122"/>
                <a:ea typeface="微软雅黑" panose="020B0503020204020204" pitchFamily="34" charset="-122"/>
              </a:rPr>
              <a:t>1. ORGANIZE</a:t>
            </a:r>
            <a:r>
              <a:rPr lang="zh-CN" altLang="en-US" b="1">
                <a:latin typeface="微软雅黑" panose="020B0503020204020204" pitchFamily="34" charset="-122"/>
                <a:ea typeface="微软雅黑" panose="020B0503020204020204" pitchFamily="34" charset="-122"/>
              </a:rPr>
              <a:t>信息组织</a:t>
            </a:r>
            <a:r>
              <a:rPr lang="en-US" altLang="zh-CN" b="1">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Organizing the available information and coming up with a plan for presenting it is the first and probably the most difficult stage in designing any infographic. The train accident infographic explains the collision of two trains triggered by an automobile veering off a nearby highway. The key to reconstructing an event like this is to establish the role of geography, the cause, the chronological sequence, and the facts of the objects involved. All of these pieces of information have to be organized effectively with right amount of detail and emphasis to make sure the viewer experiences the incident as an authentic whole. </a:t>
            </a:r>
          </a:p>
          <a:p>
            <a:pPr eaLnBrk="1" hangingPunct="1">
              <a:spcBef>
                <a:spcPct val="50000"/>
              </a:spcBef>
            </a:pPr>
            <a:endParaRPr lang="en-US" altLang="zh-CN">
              <a:latin typeface="微软雅黑" panose="020B0503020204020204" pitchFamily="34" charset="-122"/>
              <a:ea typeface="微软雅黑" panose="020B0503020204020204" pitchFamily="34" charset="-122"/>
            </a:endParaRPr>
          </a:p>
          <a:p>
            <a:pPr eaLnBrk="1" hangingPunct="1">
              <a:spcBef>
                <a:spcPct val="50000"/>
              </a:spcBef>
            </a:pPr>
            <a:r>
              <a:rPr lang="en-US" altLang="zh-CN" b="1">
                <a:latin typeface="微软雅黑" panose="020B0503020204020204" pitchFamily="34" charset="-122"/>
                <a:ea typeface="微软雅黑" panose="020B0503020204020204" pitchFamily="34" charset="-122"/>
              </a:rPr>
              <a:t>2. MAKE VISIBLE</a:t>
            </a:r>
            <a:r>
              <a:rPr lang="zh-CN" altLang="en-US" b="1">
                <a:latin typeface="微软雅黑" panose="020B0503020204020204" pitchFamily="34" charset="-122"/>
                <a:ea typeface="微软雅黑" panose="020B0503020204020204" pitchFamily="34" charset="-122"/>
              </a:rPr>
              <a:t>信息视觉化</a:t>
            </a:r>
            <a:r>
              <a:rPr lang="en-US" altLang="zh-CN" b="1">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It is the essential quality for an infographic. The fishermen of Marshall Islands have for centuries used maps made using shells tied together by bamboo sticks, to visually represent the distance between the various islands, their locations with respect to each other, and the direction of currents. </a:t>
            </a:r>
          </a:p>
        </p:txBody>
      </p:sp>
      <p:pic>
        <p:nvPicPr>
          <p:cNvPr id="7172" name="Picture 6">
            <a:extLst>
              <a:ext uri="{FF2B5EF4-FFF2-40B4-BE49-F238E27FC236}">
                <a16:creationId xmlns:a16="http://schemas.microsoft.com/office/drawing/2014/main" id="{C846992E-6722-9841-8D1E-9F6444217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933825"/>
            <a:ext cx="5688013"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7">
            <a:extLst>
              <a:ext uri="{FF2B5EF4-FFF2-40B4-BE49-F238E27FC236}">
                <a16:creationId xmlns:a16="http://schemas.microsoft.com/office/drawing/2014/main" id="{C5B7FE14-EB40-9F45-B809-63EEA7227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1117600"/>
            <a:ext cx="2239963"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8">
            <a:extLst>
              <a:ext uri="{FF2B5EF4-FFF2-40B4-BE49-F238E27FC236}">
                <a16:creationId xmlns:a16="http://schemas.microsoft.com/office/drawing/2014/main" id="{F0A75E36-88D8-9143-886B-135D700A8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708275"/>
            <a:ext cx="2239962" cy="157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Rectangle 9">
            <a:extLst>
              <a:ext uri="{FF2B5EF4-FFF2-40B4-BE49-F238E27FC236}">
                <a16:creationId xmlns:a16="http://schemas.microsoft.com/office/drawing/2014/main" id="{9FE19D80-4D9F-E041-85A4-0F2CBEE7BB12}"/>
              </a:ext>
            </a:extLst>
          </p:cNvPr>
          <p:cNvSpPr>
            <a:spLocks noChangeArrowheads="1"/>
          </p:cNvSpPr>
          <p:nvPr/>
        </p:nvSpPr>
        <p:spPr bwMode="auto">
          <a:xfrm>
            <a:off x="539750" y="4438650"/>
            <a:ext cx="21478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Anatomy of an accident, </a:t>
            </a:r>
            <a:r>
              <a:rPr lang="en-US" altLang="zh-CN" i="1">
                <a:latin typeface="微软雅黑" panose="020B0503020204020204" pitchFamily="34" charset="-122"/>
                <a:ea typeface="微软雅黑" panose="020B0503020204020204" pitchFamily="34" charset="-122"/>
              </a:rPr>
              <a:t>El Pais</a:t>
            </a:r>
            <a:r>
              <a:rPr lang="en-US" altLang="zh-CN">
                <a:latin typeface="微软雅黑" panose="020B0503020204020204" pitchFamily="34" charset="-122"/>
                <a:ea typeface="微软雅黑" panose="020B0503020204020204" pitchFamily="34" charset="-122"/>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a:extLst>
              <a:ext uri="{FF2B5EF4-FFF2-40B4-BE49-F238E27FC236}">
                <a16:creationId xmlns:a16="http://schemas.microsoft.com/office/drawing/2014/main" id="{10C734B5-4C22-C149-811D-C9CEEB96CD21}"/>
              </a:ext>
            </a:extLst>
          </p:cNvPr>
          <p:cNvSpPr txBox="1">
            <a:spLocks noChangeArrowheads="1"/>
          </p:cNvSpPr>
          <p:nvPr/>
        </p:nvSpPr>
        <p:spPr bwMode="auto">
          <a:xfrm>
            <a:off x="3203575" y="476250"/>
            <a:ext cx="56896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b="1">
                <a:latin typeface="微软雅黑" panose="020B0503020204020204" pitchFamily="34" charset="-122"/>
                <a:ea typeface="微软雅黑" panose="020B0503020204020204" pitchFamily="34" charset="-122"/>
              </a:rPr>
              <a:t>3. ESTABLISH CONTEXT</a:t>
            </a:r>
            <a:r>
              <a:rPr lang="zh-CN" altLang="en-US" b="1">
                <a:latin typeface="微软雅黑" panose="020B0503020204020204" pitchFamily="34" charset="-122"/>
                <a:ea typeface="微软雅黑" panose="020B0503020204020204" pitchFamily="34" charset="-122"/>
              </a:rPr>
              <a:t>创建视觉化的环境</a:t>
            </a:r>
            <a:r>
              <a:rPr lang="en-US" altLang="zh-CN" b="1">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Going back to the train accident example, establishing context begins with locating the geography of the accident site so that the viewer get the bearings on the topography of the event. The designers have chosen the top view because the key components are the highway and the tracks below. Notice the view is closer when the first collision happens and gets wider during the second collision. Through this the difference in scale of collision is established. The viewer is able to experience the fact that a small vehicle has triggered a catastrophic collision. </a:t>
            </a:r>
          </a:p>
          <a:p>
            <a:pPr eaLnBrk="1" hangingPunct="1"/>
            <a:endParaRPr lang="en-US" altLang="zh-CN" b="1">
              <a:latin typeface="微软雅黑" panose="020B0503020204020204" pitchFamily="34" charset="-122"/>
              <a:ea typeface="微软雅黑" panose="020B0503020204020204" pitchFamily="34" charset="-122"/>
            </a:endParaRPr>
          </a:p>
          <a:p>
            <a:pPr eaLnBrk="1" hangingPunct="1"/>
            <a:r>
              <a:rPr lang="en-US" altLang="zh-CN" b="1">
                <a:latin typeface="微软雅黑" panose="020B0503020204020204" pitchFamily="34" charset="-122"/>
                <a:ea typeface="微软雅黑" panose="020B0503020204020204" pitchFamily="34" charset="-122"/>
              </a:rPr>
              <a:t>4. SIMPLIFY</a:t>
            </a:r>
            <a:r>
              <a:rPr lang="zh-CN" altLang="en-US" b="1">
                <a:latin typeface="微软雅黑" panose="020B0503020204020204" pitchFamily="34" charset="-122"/>
                <a:ea typeface="微软雅黑" panose="020B0503020204020204" pitchFamily="34" charset="-122"/>
              </a:rPr>
              <a:t>简化</a:t>
            </a:r>
            <a:r>
              <a:rPr lang="en-US" altLang="zh-CN" b="1">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Representations that are simple and direct are easier to interpret. We get easily distracted by extraneous properties of representation. The NYT graphics on the spread of the SARS virus exemplifies the principle of simplicity – most notably in its visual treatment of the map and use of colors. The graphic talks about a spread from country to country. Hence a coarse representation is good enough to convey that message. Colors are used to indicate the primary, secondary and tertiary spreaders of the virus and it is critical piece of information. Hence you see only 3 colors in the entire graphic. </a:t>
            </a:r>
          </a:p>
          <a:p>
            <a:pPr eaLnBrk="1" hangingPunct="1"/>
            <a:endParaRPr lang="en-US" altLang="zh-CN">
              <a:latin typeface="微软雅黑" panose="020B0503020204020204" pitchFamily="34" charset="-122"/>
              <a:ea typeface="微软雅黑" panose="020B0503020204020204" pitchFamily="34" charset="-122"/>
            </a:endParaRPr>
          </a:p>
          <a:p>
            <a:pPr eaLnBrk="1" hangingPunct="1"/>
            <a:r>
              <a:rPr lang="en-US" altLang="zh-CN" b="1">
                <a:latin typeface="微软雅黑" panose="020B0503020204020204" pitchFamily="34" charset="-122"/>
                <a:ea typeface="微软雅黑" panose="020B0503020204020204" pitchFamily="34" charset="-122"/>
              </a:rPr>
              <a:t>5. ADD REDUNDANCY</a:t>
            </a:r>
            <a:r>
              <a:rPr lang="zh-CN" altLang="en-US" b="1">
                <a:latin typeface="微软雅黑" panose="020B0503020204020204" pitchFamily="34" charset="-122"/>
                <a:ea typeface="微软雅黑" panose="020B0503020204020204" pitchFamily="34" charset="-122"/>
              </a:rPr>
              <a:t>增加必要的附加信息</a:t>
            </a:r>
            <a:r>
              <a:rPr lang="en-US" altLang="zh-CN" b="1">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Redundancy is a concept which has emerged from the information theory to communication. Redundancy is the opposite of information. Something that is redundant adds little, if any, information to a message. Yet much of the information we deal with in everyday life contains a good deal of redundancy. </a:t>
            </a:r>
          </a:p>
          <a:p>
            <a:pPr eaLnBrk="1" hangingPunct="1"/>
            <a:endParaRPr lang="en-US" altLang="zh-CN">
              <a:latin typeface="微软雅黑" panose="020B0503020204020204" pitchFamily="34" charset="-122"/>
              <a:ea typeface="微软雅黑" panose="020B0503020204020204" pitchFamily="34" charset="-122"/>
            </a:endParaRPr>
          </a:p>
          <a:p>
            <a:pPr eaLnBrk="1" hangingPunct="1"/>
            <a:r>
              <a:rPr lang="en-US" altLang="zh-CN">
                <a:latin typeface="微软雅黑" panose="020B0503020204020204" pitchFamily="34" charset="-122"/>
                <a:ea typeface="微软雅黑" panose="020B0503020204020204" pitchFamily="34" charset="-122"/>
              </a:rPr>
              <a:t>The English language, for example, can be mostly understood if you remove the vowels. Cnsdr ths sntnc, fr xmpl. One of the purposes of adding redundancy to a stream of information is to make it easier for us to digest information. Although the sentence without vowels can be read, it is harder to read. On a noisy transmission channel, the redundancy enables the reader to correct errors that may have been introduced into the stream of information. Noise is any factor in the process that works against the predictability of the outcome of the communication process. For example, traffic lights communicate through color. They also use position to reinforce the message. </a:t>
            </a:r>
          </a:p>
          <a:p>
            <a:pPr eaLnBrk="1" hangingPunct="1"/>
            <a:endParaRPr lang="en-US" altLang="zh-CN">
              <a:latin typeface="微软雅黑" panose="020B0503020204020204" pitchFamily="34" charset="-122"/>
              <a:ea typeface="微软雅黑" panose="020B0503020204020204" pitchFamily="34" charset="-122"/>
            </a:endParaRPr>
          </a:p>
          <a:p>
            <a:pPr eaLnBrk="1" hangingPunct="1"/>
            <a:r>
              <a:rPr lang="en-US" altLang="zh-CN">
                <a:latin typeface="微软雅黑" panose="020B0503020204020204" pitchFamily="34" charset="-122"/>
                <a:ea typeface="微软雅黑" panose="020B0503020204020204" pitchFamily="34" charset="-122"/>
              </a:rPr>
              <a:t>While adding redundancy offsets noise, too much redundancy is inefficient. Using repetition, reiteration and restatement, we run the risk of burdening or boring the audience. So, maintaining an optimal balance between predictability and uncertainty is the key to success in communication. </a:t>
            </a:r>
          </a:p>
        </p:txBody>
      </p:sp>
      <p:pic>
        <p:nvPicPr>
          <p:cNvPr id="8195" name="Picture 5">
            <a:extLst>
              <a:ext uri="{FF2B5EF4-FFF2-40B4-BE49-F238E27FC236}">
                <a16:creationId xmlns:a16="http://schemas.microsoft.com/office/drawing/2014/main" id="{667B72DF-6636-3C42-86C1-071E8D77F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39850"/>
            <a:ext cx="2881313"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6">
            <a:extLst>
              <a:ext uri="{FF2B5EF4-FFF2-40B4-BE49-F238E27FC236}">
                <a16:creationId xmlns:a16="http://schemas.microsoft.com/office/drawing/2014/main" id="{5C0D12F1-C449-6F4F-8721-384E0EE98C39}"/>
              </a:ext>
            </a:extLst>
          </p:cNvPr>
          <p:cNvSpPr>
            <a:spLocks noChangeArrowheads="1"/>
          </p:cNvSpPr>
          <p:nvPr/>
        </p:nvSpPr>
        <p:spPr bwMode="auto">
          <a:xfrm>
            <a:off x="755650" y="3429000"/>
            <a:ext cx="18938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Shell Map, Marshall Islands.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a:extLst>
              <a:ext uri="{FF2B5EF4-FFF2-40B4-BE49-F238E27FC236}">
                <a16:creationId xmlns:a16="http://schemas.microsoft.com/office/drawing/2014/main" id="{906FC0CD-04F8-8D4C-82FE-88B831692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549275"/>
            <a:ext cx="5173663" cy="597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5">
            <a:extLst>
              <a:ext uri="{FF2B5EF4-FFF2-40B4-BE49-F238E27FC236}">
                <a16:creationId xmlns:a16="http://schemas.microsoft.com/office/drawing/2014/main" id="{E3A3D018-01E1-B142-BE17-B58DBC2C009E}"/>
              </a:ext>
            </a:extLst>
          </p:cNvPr>
          <p:cNvSpPr>
            <a:spLocks noChangeArrowheads="1"/>
          </p:cNvSpPr>
          <p:nvPr/>
        </p:nvSpPr>
        <p:spPr bwMode="auto">
          <a:xfrm>
            <a:off x="539750" y="4654550"/>
            <a:ext cx="2647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How SARS spread, </a:t>
            </a:r>
            <a:r>
              <a:rPr lang="en-US" altLang="zh-CN" i="1">
                <a:latin typeface="微软雅黑" panose="020B0503020204020204" pitchFamily="34" charset="-122"/>
                <a:ea typeface="微软雅黑" panose="020B0503020204020204" pitchFamily="34" charset="-122"/>
              </a:rPr>
              <a:t>The New York Times</a:t>
            </a:r>
            <a:r>
              <a:rPr lang="en-US" altLang="zh-CN">
                <a:latin typeface="微软雅黑" panose="020B0503020204020204" pitchFamily="34" charset="-122"/>
                <a:ea typeface="微软雅黑" panose="020B0503020204020204" pitchFamily="34" charset="-122"/>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a:extLst>
              <a:ext uri="{FF2B5EF4-FFF2-40B4-BE49-F238E27FC236}">
                <a16:creationId xmlns:a16="http://schemas.microsoft.com/office/drawing/2014/main" id="{3B25BAA0-C408-9744-B8BB-5AD7757A9850}"/>
              </a:ext>
            </a:extLst>
          </p:cNvPr>
          <p:cNvSpPr txBox="1">
            <a:spLocks noChangeArrowheads="1"/>
          </p:cNvSpPr>
          <p:nvPr/>
        </p:nvSpPr>
        <p:spPr bwMode="auto">
          <a:xfrm>
            <a:off x="3203575" y="692150"/>
            <a:ext cx="56896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b="1">
                <a:latin typeface="微软雅黑" panose="020B0503020204020204" pitchFamily="34" charset="-122"/>
                <a:ea typeface="微软雅黑" panose="020B0503020204020204" pitchFamily="34" charset="-122"/>
              </a:rPr>
              <a:t>6. SHOW CAUSE AND EFFECT</a:t>
            </a:r>
            <a:r>
              <a:rPr lang="zh-CN" altLang="en-US" b="1">
                <a:latin typeface="微软雅黑" panose="020B0503020204020204" pitchFamily="34" charset="-122"/>
                <a:ea typeface="微软雅黑" panose="020B0503020204020204" pitchFamily="34" charset="-122"/>
              </a:rPr>
              <a:t>显示事件的因果关系及机制</a:t>
            </a:r>
            <a:r>
              <a:rPr lang="en-US" altLang="zh-CN" b="1">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When we try to comprehend something, we are looking for information to understand the underlying mechanisms. Reasoning is about examining causality. Earlier we saw an example which shows cause and effect in of Dr. John Snow's medical detective work in which he identified the cause of Cholera epidemic in London. Similarly the decision diagram (fig.27), lucidly shows the cause and effect by taking the viewer through a decision diagram about whether a particular is suitable for them or not. </a:t>
            </a:r>
          </a:p>
          <a:p>
            <a:pPr eaLnBrk="1" hangingPunct="1">
              <a:spcBef>
                <a:spcPct val="50000"/>
              </a:spcBef>
            </a:pPr>
            <a:endParaRPr lang="en-US" altLang="zh-CN">
              <a:latin typeface="微软雅黑" panose="020B0503020204020204" pitchFamily="34" charset="-122"/>
              <a:ea typeface="微软雅黑" panose="020B0503020204020204" pitchFamily="34" charset="-122"/>
            </a:endParaRPr>
          </a:p>
          <a:p>
            <a:pPr eaLnBrk="1" hangingPunct="1">
              <a:spcBef>
                <a:spcPct val="50000"/>
              </a:spcBef>
            </a:pPr>
            <a:r>
              <a:rPr lang="en-US" altLang="zh-CN" b="1">
                <a:latin typeface="微软雅黑" panose="020B0503020204020204" pitchFamily="34" charset="-122"/>
                <a:ea typeface="微软雅黑" panose="020B0503020204020204" pitchFamily="34" charset="-122"/>
              </a:rPr>
              <a:t>7. COMPARE AND CONTRAST</a:t>
            </a:r>
            <a:r>
              <a:rPr lang="zh-CN" altLang="en-US" b="1">
                <a:latin typeface="微软雅黑" panose="020B0503020204020204" pitchFamily="34" charset="-122"/>
                <a:ea typeface="微软雅黑" panose="020B0503020204020204" pitchFamily="34" charset="-122"/>
              </a:rPr>
              <a:t>建立对比关系凸显主要信息</a:t>
            </a:r>
            <a:r>
              <a:rPr lang="en-US" altLang="zh-CN" b="1">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Together with what is the cause, and what is the effect, the third important question that needs to be answered is, compared to what? In the NYT graphic on the spread of SARS, comparison comes across through the use color-coding, which differentiates primary, secondary and tertiary infections. Dots are used to indicate the number of infected people. This helps us to make a quick visual comparison of the volumes infected people across different countries. </a:t>
            </a:r>
          </a:p>
        </p:txBody>
      </p:sp>
      <p:pic>
        <p:nvPicPr>
          <p:cNvPr id="10243" name="Picture 5">
            <a:extLst>
              <a:ext uri="{FF2B5EF4-FFF2-40B4-BE49-F238E27FC236}">
                <a16:creationId xmlns:a16="http://schemas.microsoft.com/office/drawing/2014/main" id="{E66A43C0-84FD-7946-B4F5-6A9E9B50A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765175"/>
            <a:ext cx="2871787"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6">
            <a:extLst>
              <a:ext uri="{FF2B5EF4-FFF2-40B4-BE49-F238E27FC236}">
                <a16:creationId xmlns:a16="http://schemas.microsoft.com/office/drawing/2014/main" id="{D6C5FD9C-5D21-C140-8344-FB084EBBAEB9}"/>
              </a:ext>
            </a:extLst>
          </p:cNvPr>
          <p:cNvSpPr>
            <a:spLocks noChangeArrowheads="1"/>
          </p:cNvSpPr>
          <p:nvPr/>
        </p:nvSpPr>
        <p:spPr bwMode="auto">
          <a:xfrm>
            <a:off x="179388" y="3430588"/>
            <a:ext cx="2986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Decision Diagram. </a:t>
            </a:r>
            <a:r>
              <a:rPr lang="en-US" altLang="zh-CN" i="1">
                <a:latin typeface="微软雅黑" panose="020B0503020204020204" pitchFamily="34" charset="-122"/>
                <a:ea typeface="微软雅黑" panose="020B0503020204020204" pitchFamily="34" charset="-122"/>
              </a:rPr>
              <a:t>Are Reward Cards for you?</a:t>
            </a:r>
            <a:r>
              <a:rPr lang="en-US" altLang="zh-CN">
                <a:latin typeface="微软雅黑" panose="020B0503020204020204" pitchFamily="34" charset="-122"/>
                <a:ea typeface="微软雅黑" panose="020B0503020204020204" pitchFamily="34" charset="-122"/>
              </a:rPr>
              <a:t> </a:t>
            </a:r>
          </a:p>
        </p:txBody>
      </p:sp>
      <p:pic>
        <p:nvPicPr>
          <p:cNvPr id="10245" name="Picture 7">
            <a:extLst>
              <a:ext uri="{FF2B5EF4-FFF2-40B4-BE49-F238E27FC236}">
                <a16:creationId xmlns:a16="http://schemas.microsoft.com/office/drawing/2014/main" id="{4BCFE0DB-2DF3-8140-B82B-A45D4135C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421" b="-1872"/>
          <a:stretch>
            <a:fillRect/>
          </a:stretch>
        </p:blipFill>
        <p:spPr bwMode="auto">
          <a:xfrm>
            <a:off x="3276600" y="3068638"/>
            <a:ext cx="4319588"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8">
            <a:extLst>
              <a:ext uri="{FF2B5EF4-FFF2-40B4-BE49-F238E27FC236}">
                <a16:creationId xmlns:a16="http://schemas.microsoft.com/office/drawing/2014/main" id="{C74EF2EC-7492-D342-BD41-CD8588FCF8F6}"/>
              </a:ext>
            </a:extLst>
          </p:cNvPr>
          <p:cNvSpPr>
            <a:spLocks noChangeArrowheads="1"/>
          </p:cNvSpPr>
          <p:nvPr/>
        </p:nvSpPr>
        <p:spPr bwMode="auto">
          <a:xfrm>
            <a:off x="611188" y="5949950"/>
            <a:ext cx="2520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panose="020B0604020202020204" pitchFamily="34" charset="0"/>
                <a:ea typeface="宋体" panose="02010600030101010101" pitchFamily="2" charset="-122"/>
              </a:defRPr>
            </a:lvl1pPr>
            <a:lvl2pPr marL="742950" indent="-285750" eaLnBrk="0" hangingPunct="0">
              <a:defRPr sz="1000">
                <a:solidFill>
                  <a:schemeClr val="tx1"/>
                </a:solidFill>
                <a:latin typeface="Arial" panose="020B0604020202020204" pitchFamily="34" charset="0"/>
                <a:ea typeface="宋体" panose="02010600030101010101" pitchFamily="2" charset="-122"/>
              </a:defRPr>
            </a:lvl2pPr>
            <a:lvl3pPr marL="1143000" indent="-228600" eaLnBrk="0" hangingPunct="0">
              <a:defRPr sz="1000">
                <a:solidFill>
                  <a:schemeClr val="tx1"/>
                </a:solidFill>
                <a:latin typeface="Arial" panose="020B0604020202020204" pitchFamily="34" charset="0"/>
                <a:ea typeface="宋体" panose="02010600030101010101" pitchFamily="2" charset="-122"/>
              </a:defRPr>
            </a:lvl3pPr>
            <a:lvl4pPr marL="1600200" indent="-228600" eaLnBrk="0" hangingPunct="0">
              <a:defRPr sz="1000">
                <a:solidFill>
                  <a:schemeClr val="tx1"/>
                </a:solidFill>
                <a:latin typeface="Arial" panose="020B0604020202020204" pitchFamily="34" charset="0"/>
                <a:ea typeface="宋体" panose="02010600030101010101" pitchFamily="2" charset="-122"/>
              </a:defRPr>
            </a:lvl4pPr>
            <a:lvl5pPr marL="2057400" indent="-228600" eaLnBrk="0" hangingPunct="0">
              <a:defRPr sz="1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Arial" panose="020B0604020202020204" pitchFamily="34" charset="0"/>
                <a:ea typeface="宋体" panose="02010600030101010101" pitchFamily="2" charset="-122"/>
              </a:defRPr>
            </a:lvl9pPr>
          </a:lstStyle>
          <a:p>
            <a:pPr eaLnBrk="1" hangingPunct="1"/>
            <a:r>
              <a:rPr lang="en-US" altLang="zh-CN">
                <a:latin typeface="微软雅黑" panose="020B0503020204020204" pitchFamily="34" charset="-122"/>
                <a:ea typeface="微软雅黑" panose="020B0503020204020204" pitchFamily="34" charset="-122"/>
              </a:rPr>
              <a:t>How to dance the electric slide. </a:t>
            </a:r>
            <a:r>
              <a:rPr lang="en-US" altLang="zh-CN" i="1">
                <a:latin typeface="微软雅黑" panose="020B0503020204020204" pitchFamily="34" charset="-122"/>
                <a:ea typeface="微软雅黑" panose="020B0503020204020204" pitchFamily="34" charset="-122"/>
              </a:rPr>
              <a:t>Wordless Diagrams</a:t>
            </a:r>
            <a:r>
              <a:rPr lang="en-US" altLang="zh-CN">
                <a:latin typeface="微软雅黑" panose="020B0503020204020204" pitchFamily="34" charset="-122"/>
                <a:ea typeface="微软雅黑" panose="020B0503020204020204" pitchFamily="34" charset="-122"/>
              </a:rPr>
              <a:t>, Nigel Holmes. </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3719</TotalTime>
  <Words>2810</Words>
  <Application>Microsoft Macintosh PowerPoint</Application>
  <PresentationFormat>全屏显示(4:3)</PresentationFormat>
  <Paragraphs>185</Paragraphs>
  <Slides>22</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黑体</vt:lpstr>
      <vt:lpstr>宋体</vt:lpstr>
      <vt:lpstr>微软雅黑</vt:lpstr>
      <vt:lpstr>Arial</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Microsoft Office 用户</cp:lastModifiedBy>
  <cp:revision>489</cp:revision>
  <dcterms:created xsi:type="dcterms:W3CDTF">2006-03-27T03:59:57Z</dcterms:created>
  <dcterms:modified xsi:type="dcterms:W3CDTF">2018-12-03T06:00:58Z</dcterms:modified>
</cp:coreProperties>
</file>